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310" r:id="rId5"/>
    <p:sldId id="309" r:id="rId6"/>
    <p:sldId id="311" r:id="rId7"/>
    <p:sldId id="306" r:id="rId8"/>
    <p:sldId id="316" r:id="rId9"/>
    <p:sldId id="302" r:id="rId10"/>
    <p:sldId id="315" r:id="rId11"/>
    <p:sldId id="317" r:id="rId12"/>
    <p:sldId id="318" r:id="rId13"/>
    <p:sldId id="305" r:id="rId14"/>
    <p:sldId id="314" r:id="rId15"/>
    <p:sldId id="324" r:id="rId16"/>
    <p:sldId id="325" r:id="rId17"/>
    <p:sldId id="326" r:id="rId18"/>
    <p:sldId id="327" r:id="rId19"/>
    <p:sldId id="328" r:id="rId20"/>
    <p:sldId id="303" r:id="rId21"/>
    <p:sldId id="319" r:id="rId22"/>
    <p:sldId id="321" r:id="rId23"/>
    <p:sldId id="320" r:id="rId24"/>
    <p:sldId id="322" r:id="rId25"/>
    <p:sldId id="301" r:id="rId26"/>
    <p:sldId id="323" r:id="rId27"/>
    <p:sldId id="300" r:id="rId28"/>
    <p:sldId id="329" r:id="rId29"/>
    <p:sldId id="332" r:id="rId30"/>
    <p:sldId id="330" r:id="rId31"/>
    <p:sldId id="331" r:id="rId32"/>
    <p:sldId id="333" r:id="rId33"/>
    <p:sldId id="334" r:id="rId34"/>
    <p:sldId id="335" r:id="rId35"/>
    <p:sldId id="336" r:id="rId36"/>
    <p:sldId id="2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977"/>
    <a:srgbClr val="BACAD1"/>
    <a:srgbClr val="F5FAE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5394" autoAdjust="0"/>
  </p:normalViewPr>
  <p:slideViewPr>
    <p:cSldViewPr snapToGrid="0">
      <p:cViewPr varScale="1">
        <p:scale>
          <a:sx n="67" d="100"/>
          <a:sy n="67" d="100"/>
        </p:scale>
        <p:origin x="69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9C46B-085C-499E-B331-F5DF91B00360}"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IN"/>
        </a:p>
      </dgm:t>
    </dgm:pt>
    <dgm:pt modelId="{A703CD37-D333-4337-BD89-180DF63AC2A5}">
      <dgm:prSet phldrT="[Text]"/>
      <dgm:spPr/>
      <dgm:t>
        <a:bodyPr/>
        <a:lstStyle/>
        <a:p>
          <a:r>
            <a:rPr lang="en-US" dirty="0" smtClean="0"/>
            <a:t>Data Preprocessing</a:t>
          </a:r>
          <a:endParaRPr lang="en-IN" dirty="0"/>
        </a:p>
      </dgm:t>
    </dgm:pt>
    <dgm:pt modelId="{A49450B8-01DB-40D7-B18E-66A856F4FDF8}" type="parTrans" cxnId="{C3E6D0BE-A721-4681-9DFA-2336FC78286A}">
      <dgm:prSet/>
      <dgm:spPr/>
      <dgm:t>
        <a:bodyPr/>
        <a:lstStyle/>
        <a:p>
          <a:endParaRPr lang="en-IN"/>
        </a:p>
      </dgm:t>
    </dgm:pt>
    <dgm:pt modelId="{FEFC3411-4EEA-472C-ACC9-5A83F505CF35}" type="sibTrans" cxnId="{C3E6D0BE-A721-4681-9DFA-2336FC78286A}">
      <dgm:prSet/>
      <dgm:spPr/>
      <dgm:t>
        <a:bodyPr/>
        <a:lstStyle/>
        <a:p>
          <a:endParaRPr lang="en-IN"/>
        </a:p>
      </dgm:t>
    </dgm:pt>
    <dgm:pt modelId="{B02F95FE-04CB-4545-8B4B-D320DF586D12}">
      <dgm:prSet phldrT="[Text]"/>
      <dgm:spPr/>
      <dgm:t>
        <a:bodyPr/>
        <a:lstStyle/>
        <a:p>
          <a:r>
            <a:rPr lang="en-US" dirty="0" smtClean="0"/>
            <a:t>Exploratory</a:t>
          </a:r>
          <a:r>
            <a:rPr lang="en-US" baseline="0" dirty="0" smtClean="0"/>
            <a:t> Data Analysis</a:t>
          </a:r>
          <a:endParaRPr lang="en-IN" dirty="0"/>
        </a:p>
      </dgm:t>
    </dgm:pt>
    <dgm:pt modelId="{A1AED04C-690A-4475-AFBF-74125A95E443}" type="parTrans" cxnId="{1DEC0EDD-A81D-4E0C-894D-0FF17A4B94AA}">
      <dgm:prSet/>
      <dgm:spPr/>
      <dgm:t>
        <a:bodyPr/>
        <a:lstStyle/>
        <a:p>
          <a:endParaRPr lang="en-IN"/>
        </a:p>
      </dgm:t>
    </dgm:pt>
    <dgm:pt modelId="{C6E95674-6581-40D8-9DE5-BD4AFF0A4E15}" type="sibTrans" cxnId="{1DEC0EDD-A81D-4E0C-894D-0FF17A4B94AA}">
      <dgm:prSet/>
      <dgm:spPr/>
      <dgm:t>
        <a:bodyPr/>
        <a:lstStyle/>
        <a:p>
          <a:endParaRPr lang="en-IN"/>
        </a:p>
      </dgm:t>
    </dgm:pt>
    <dgm:pt modelId="{A9F4B149-1A87-483A-A1B0-CC7302F1E89B}">
      <dgm:prSet phldrT="[Text]"/>
      <dgm:spPr/>
      <dgm:t>
        <a:bodyPr/>
        <a:lstStyle/>
        <a:p>
          <a:r>
            <a:rPr lang="en-US" dirty="0" smtClean="0"/>
            <a:t>Feature Engineering</a:t>
          </a:r>
          <a:endParaRPr lang="en-IN" dirty="0"/>
        </a:p>
      </dgm:t>
    </dgm:pt>
    <dgm:pt modelId="{3A33199E-EF43-443F-8D23-6CA94A4B6D62}" type="parTrans" cxnId="{FC0A78D5-7151-4142-9A27-D71E46A13F33}">
      <dgm:prSet/>
      <dgm:spPr/>
      <dgm:t>
        <a:bodyPr/>
        <a:lstStyle/>
        <a:p>
          <a:endParaRPr lang="en-IN"/>
        </a:p>
      </dgm:t>
    </dgm:pt>
    <dgm:pt modelId="{AEB32C4B-70C4-4405-8E92-A98D64670C05}" type="sibTrans" cxnId="{FC0A78D5-7151-4142-9A27-D71E46A13F33}">
      <dgm:prSet/>
      <dgm:spPr/>
      <dgm:t>
        <a:bodyPr/>
        <a:lstStyle/>
        <a:p>
          <a:endParaRPr lang="en-IN"/>
        </a:p>
      </dgm:t>
    </dgm:pt>
    <dgm:pt modelId="{50828610-C997-4EB9-BC33-276C34D9B601}">
      <dgm:prSet/>
      <dgm:spPr/>
      <dgm:t>
        <a:bodyPr/>
        <a:lstStyle/>
        <a:p>
          <a:r>
            <a:rPr lang="en-US" dirty="0" smtClean="0"/>
            <a:t>Machine Learning model</a:t>
          </a:r>
          <a:endParaRPr lang="en-IN" dirty="0"/>
        </a:p>
      </dgm:t>
    </dgm:pt>
    <dgm:pt modelId="{8E5CB22B-283E-4E5B-A71C-ACC607EEFCCE}" type="parTrans" cxnId="{C8D8BE8D-15C3-4F65-9024-7C58F6259815}">
      <dgm:prSet/>
      <dgm:spPr/>
      <dgm:t>
        <a:bodyPr/>
        <a:lstStyle/>
        <a:p>
          <a:endParaRPr lang="en-IN"/>
        </a:p>
      </dgm:t>
    </dgm:pt>
    <dgm:pt modelId="{1DADBB72-08B2-4EEF-B58E-9D9318DF29FF}" type="sibTrans" cxnId="{C8D8BE8D-15C3-4F65-9024-7C58F6259815}">
      <dgm:prSet/>
      <dgm:spPr/>
      <dgm:t>
        <a:bodyPr/>
        <a:lstStyle/>
        <a:p>
          <a:endParaRPr lang="en-IN"/>
        </a:p>
      </dgm:t>
    </dgm:pt>
    <dgm:pt modelId="{C2A5CEBE-FB33-4B7B-800E-CDD9B6A370CA}" type="pres">
      <dgm:prSet presAssocID="{B099C46B-085C-499E-B331-F5DF91B00360}" presName="diagram" presStyleCnt="0">
        <dgm:presLayoutVars>
          <dgm:dir/>
          <dgm:resizeHandles val="exact"/>
        </dgm:presLayoutVars>
      </dgm:prSet>
      <dgm:spPr/>
      <dgm:t>
        <a:bodyPr/>
        <a:lstStyle/>
        <a:p>
          <a:endParaRPr lang="en-IN"/>
        </a:p>
      </dgm:t>
    </dgm:pt>
    <dgm:pt modelId="{867F8AE9-0C38-4F5F-BC0D-497300438C31}" type="pres">
      <dgm:prSet presAssocID="{A703CD37-D333-4337-BD89-180DF63AC2A5}" presName="node" presStyleLbl="node1" presStyleIdx="0" presStyleCnt="4">
        <dgm:presLayoutVars>
          <dgm:bulletEnabled val="1"/>
        </dgm:presLayoutVars>
      </dgm:prSet>
      <dgm:spPr/>
      <dgm:t>
        <a:bodyPr/>
        <a:lstStyle/>
        <a:p>
          <a:endParaRPr lang="en-IN"/>
        </a:p>
      </dgm:t>
    </dgm:pt>
    <dgm:pt modelId="{9EB4B19F-598C-483F-8C3C-AF7BEAA1B86F}" type="pres">
      <dgm:prSet presAssocID="{FEFC3411-4EEA-472C-ACC9-5A83F505CF35}" presName="sibTrans" presStyleLbl="sibTrans2D1" presStyleIdx="0" presStyleCnt="3"/>
      <dgm:spPr/>
      <dgm:t>
        <a:bodyPr/>
        <a:lstStyle/>
        <a:p>
          <a:endParaRPr lang="en-IN"/>
        </a:p>
      </dgm:t>
    </dgm:pt>
    <dgm:pt modelId="{31EA8AD9-0F25-4AAF-A4C0-A01339DBF71B}" type="pres">
      <dgm:prSet presAssocID="{FEFC3411-4EEA-472C-ACC9-5A83F505CF35}" presName="connectorText" presStyleLbl="sibTrans2D1" presStyleIdx="0" presStyleCnt="3"/>
      <dgm:spPr/>
      <dgm:t>
        <a:bodyPr/>
        <a:lstStyle/>
        <a:p>
          <a:endParaRPr lang="en-IN"/>
        </a:p>
      </dgm:t>
    </dgm:pt>
    <dgm:pt modelId="{EF5DE7EB-1FF3-4054-9285-56B5794AEDB7}" type="pres">
      <dgm:prSet presAssocID="{B02F95FE-04CB-4545-8B4B-D320DF586D12}" presName="node" presStyleLbl="node1" presStyleIdx="1" presStyleCnt="4">
        <dgm:presLayoutVars>
          <dgm:bulletEnabled val="1"/>
        </dgm:presLayoutVars>
      </dgm:prSet>
      <dgm:spPr/>
      <dgm:t>
        <a:bodyPr/>
        <a:lstStyle/>
        <a:p>
          <a:endParaRPr lang="en-IN"/>
        </a:p>
      </dgm:t>
    </dgm:pt>
    <dgm:pt modelId="{F5BE82F0-34DD-4422-8CFA-42F14F772B97}" type="pres">
      <dgm:prSet presAssocID="{C6E95674-6581-40D8-9DE5-BD4AFF0A4E15}" presName="sibTrans" presStyleLbl="sibTrans2D1" presStyleIdx="1" presStyleCnt="3"/>
      <dgm:spPr/>
      <dgm:t>
        <a:bodyPr/>
        <a:lstStyle/>
        <a:p>
          <a:endParaRPr lang="en-IN"/>
        </a:p>
      </dgm:t>
    </dgm:pt>
    <dgm:pt modelId="{1E4E143F-7072-4EAC-9AC0-D9B7166C9305}" type="pres">
      <dgm:prSet presAssocID="{C6E95674-6581-40D8-9DE5-BD4AFF0A4E15}" presName="connectorText" presStyleLbl="sibTrans2D1" presStyleIdx="1" presStyleCnt="3"/>
      <dgm:spPr/>
      <dgm:t>
        <a:bodyPr/>
        <a:lstStyle/>
        <a:p>
          <a:endParaRPr lang="en-IN"/>
        </a:p>
      </dgm:t>
    </dgm:pt>
    <dgm:pt modelId="{24AA48F3-4A12-470C-BCE7-807F82CAB362}" type="pres">
      <dgm:prSet presAssocID="{A9F4B149-1A87-483A-A1B0-CC7302F1E89B}" presName="node" presStyleLbl="node1" presStyleIdx="2" presStyleCnt="4">
        <dgm:presLayoutVars>
          <dgm:bulletEnabled val="1"/>
        </dgm:presLayoutVars>
      </dgm:prSet>
      <dgm:spPr/>
      <dgm:t>
        <a:bodyPr/>
        <a:lstStyle/>
        <a:p>
          <a:endParaRPr lang="en-IN"/>
        </a:p>
      </dgm:t>
    </dgm:pt>
    <dgm:pt modelId="{0CBC3B8B-D686-4932-A2B1-1D09BCC8FA17}" type="pres">
      <dgm:prSet presAssocID="{AEB32C4B-70C4-4405-8E92-A98D64670C05}" presName="sibTrans" presStyleLbl="sibTrans2D1" presStyleIdx="2" presStyleCnt="3"/>
      <dgm:spPr/>
      <dgm:t>
        <a:bodyPr/>
        <a:lstStyle/>
        <a:p>
          <a:endParaRPr lang="en-IN"/>
        </a:p>
      </dgm:t>
    </dgm:pt>
    <dgm:pt modelId="{98F6B4FA-C12F-418A-B907-A22626363751}" type="pres">
      <dgm:prSet presAssocID="{AEB32C4B-70C4-4405-8E92-A98D64670C05}" presName="connectorText" presStyleLbl="sibTrans2D1" presStyleIdx="2" presStyleCnt="3"/>
      <dgm:spPr/>
      <dgm:t>
        <a:bodyPr/>
        <a:lstStyle/>
        <a:p>
          <a:endParaRPr lang="en-IN"/>
        </a:p>
      </dgm:t>
    </dgm:pt>
    <dgm:pt modelId="{93148181-4082-4668-9EBB-E2DDBAF31EBC}" type="pres">
      <dgm:prSet presAssocID="{50828610-C997-4EB9-BC33-276C34D9B601}" presName="node" presStyleLbl="node1" presStyleIdx="3" presStyleCnt="4">
        <dgm:presLayoutVars>
          <dgm:bulletEnabled val="1"/>
        </dgm:presLayoutVars>
      </dgm:prSet>
      <dgm:spPr/>
      <dgm:t>
        <a:bodyPr/>
        <a:lstStyle/>
        <a:p>
          <a:endParaRPr lang="en-IN"/>
        </a:p>
      </dgm:t>
    </dgm:pt>
  </dgm:ptLst>
  <dgm:cxnLst>
    <dgm:cxn modelId="{F74A4D72-C022-4CB3-A1B2-077D8D493394}" type="presOf" srcId="{B099C46B-085C-499E-B331-F5DF91B00360}" destId="{C2A5CEBE-FB33-4B7B-800E-CDD9B6A370CA}" srcOrd="0" destOrd="0" presId="urn:microsoft.com/office/officeart/2005/8/layout/process5"/>
    <dgm:cxn modelId="{1DEC0EDD-A81D-4E0C-894D-0FF17A4B94AA}" srcId="{B099C46B-085C-499E-B331-F5DF91B00360}" destId="{B02F95FE-04CB-4545-8B4B-D320DF586D12}" srcOrd="1" destOrd="0" parTransId="{A1AED04C-690A-4475-AFBF-74125A95E443}" sibTransId="{C6E95674-6581-40D8-9DE5-BD4AFF0A4E15}"/>
    <dgm:cxn modelId="{3E0BED71-A5EA-4B04-8A5C-78D701035931}" type="presOf" srcId="{B02F95FE-04CB-4545-8B4B-D320DF586D12}" destId="{EF5DE7EB-1FF3-4054-9285-56B5794AEDB7}" srcOrd="0" destOrd="0" presId="urn:microsoft.com/office/officeart/2005/8/layout/process5"/>
    <dgm:cxn modelId="{C8D8BE8D-15C3-4F65-9024-7C58F6259815}" srcId="{B099C46B-085C-499E-B331-F5DF91B00360}" destId="{50828610-C997-4EB9-BC33-276C34D9B601}" srcOrd="3" destOrd="0" parTransId="{8E5CB22B-283E-4E5B-A71C-ACC607EEFCCE}" sibTransId="{1DADBB72-08B2-4EEF-B58E-9D9318DF29FF}"/>
    <dgm:cxn modelId="{328663FA-3267-4D04-9A34-8B65D8108237}" type="presOf" srcId="{A703CD37-D333-4337-BD89-180DF63AC2A5}" destId="{867F8AE9-0C38-4F5F-BC0D-497300438C31}" srcOrd="0" destOrd="0" presId="urn:microsoft.com/office/officeart/2005/8/layout/process5"/>
    <dgm:cxn modelId="{9CD2DB03-4406-4245-AC63-BE9E515CDC75}" type="presOf" srcId="{A9F4B149-1A87-483A-A1B0-CC7302F1E89B}" destId="{24AA48F3-4A12-470C-BCE7-807F82CAB362}" srcOrd="0" destOrd="0" presId="urn:microsoft.com/office/officeart/2005/8/layout/process5"/>
    <dgm:cxn modelId="{FC0A78D5-7151-4142-9A27-D71E46A13F33}" srcId="{B099C46B-085C-499E-B331-F5DF91B00360}" destId="{A9F4B149-1A87-483A-A1B0-CC7302F1E89B}" srcOrd="2" destOrd="0" parTransId="{3A33199E-EF43-443F-8D23-6CA94A4B6D62}" sibTransId="{AEB32C4B-70C4-4405-8E92-A98D64670C05}"/>
    <dgm:cxn modelId="{A4F59128-2842-49F5-B704-9F576CAEADE6}" type="presOf" srcId="{AEB32C4B-70C4-4405-8E92-A98D64670C05}" destId="{0CBC3B8B-D686-4932-A2B1-1D09BCC8FA17}" srcOrd="0" destOrd="0" presId="urn:microsoft.com/office/officeart/2005/8/layout/process5"/>
    <dgm:cxn modelId="{539465AB-201E-4041-892B-E0ED9A594EE3}" type="presOf" srcId="{C6E95674-6581-40D8-9DE5-BD4AFF0A4E15}" destId="{F5BE82F0-34DD-4422-8CFA-42F14F772B97}" srcOrd="0" destOrd="0" presId="urn:microsoft.com/office/officeart/2005/8/layout/process5"/>
    <dgm:cxn modelId="{F54AF524-4C43-4B0E-AD62-5DBAF1D80D66}" type="presOf" srcId="{50828610-C997-4EB9-BC33-276C34D9B601}" destId="{93148181-4082-4668-9EBB-E2DDBAF31EBC}" srcOrd="0" destOrd="0" presId="urn:microsoft.com/office/officeart/2005/8/layout/process5"/>
    <dgm:cxn modelId="{C945037D-9AFB-4BBA-97E7-8031217CD22E}" type="presOf" srcId="{FEFC3411-4EEA-472C-ACC9-5A83F505CF35}" destId="{31EA8AD9-0F25-4AAF-A4C0-A01339DBF71B}" srcOrd="1" destOrd="0" presId="urn:microsoft.com/office/officeart/2005/8/layout/process5"/>
    <dgm:cxn modelId="{E49C2BA0-D23E-4FB9-BF27-CC469D0D5C3D}" type="presOf" srcId="{AEB32C4B-70C4-4405-8E92-A98D64670C05}" destId="{98F6B4FA-C12F-418A-B907-A22626363751}" srcOrd="1" destOrd="0" presId="urn:microsoft.com/office/officeart/2005/8/layout/process5"/>
    <dgm:cxn modelId="{C3E6D0BE-A721-4681-9DFA-2336FC78286A}" srcId="{B099C46B-085C-499E-B331-F5DF91B00360}" destId="{A703CD37-D333-4337-BD89-180DF63AC2A5}" srcOrd="0" destOrd="0" parTransId="{A49450B8-01DB-40D7-B18E-66A856F4FDF8}" sibTransId="{FEFC3411-4EEA-472C-ACC9-5A83F505CF35}"/>
    <dgm:cxn modelId="{3FD0F77A-1A30-4E1F-9E94-30344B737319}" type="presOf" srcId="{C6E95674-6581-40D8-9DE5-BD4AFF0A4E15}" destId="{1E4E143F-7072-4EAC-9AC0-D9B7166C9305}" srcOrd="1" destOrd="0" presId="urn:microsoft.com/office/officeart/2005/8/layout/process5"/>
    <dgm:cxn modelId="{6B73B418-B514-4421-BE91-A7FA56327C08}" type="presOf" srcId="{FEFC3411-4EEA-472C-ACC9-5A83F505CF35}" destId="{9EB4B19F-598C-483F-8C3C-AF7BEAA1B86F}" srcOrd="0" destOrd="0" presId="urn:microsoft.com/office/officeart/2005/8/layout/process5"/>
    <dgm:cxn modelId="{DB00B673-EF4E-41D5-BEEF-2472DCCCC8A0}" type="presParOf" srcId="{C2A5CEBE-FB33-4B7B-800E-CDD9B6A370CA}" destId="{867F8AE9-0C38-4F5F-BC0D-497300438C31}" srcOrd="0" destOrd="0" presId="urn:microsoft.com/office/officeart/2005/8/layout/process5"/>
    <dgm:cxn modelId="{94A26D6C-2E06-4333-A54D-CCCBADD66451}" type="presParOf" srcId="{C2A5CEBE-FB33-4B7B-800E-CDD9B6A370CA}" destId="{9EB4B19F-598C-483F-8C3C-AF7BEAA1B86F}" srcOrd="1" destOrd="0" presId="urn:microsoft.com/office/officeart/2005/8/layout/process5"/>
    <dgm:cxn modelId="{476FFBB7-1811-4048-B253-6587FA7077E0}" type="presParOf" srcId="{9EB4B19F-598C-483F-8C3C-AF7BEAA1B86F}" destId="{31EA8AD9-0F25-4AAF-A4C0-A01339DBF71B}" srcOrd="0" destOrd="0" presId="urn:microsoft.com/office/officeart/2005/8/layout/process5"/>
    <dgm:cxn modelId="{51660E1E-C6F5-4645-8FD1-D49D19286375}" type="presParOf" srcId="{C2A5CEBE-FB33-4B7B-800E-CDD9B6A370CA}" destId="{EF5DE7EB-1FF3-4054-9285-56B5794AEDB7}" srcOrd="2" destOrd="0" presId="urn:microsoft.com/office/officeart/2005/8/layout/process5"/>
    <dgm:cxn modelId="{CBF75324-1F78-46C8-835B-30619EC76C1A}" type="presParOf" srcId="{C2A5CEBE-FB33-4B7B-800E-CDD9B6A370CA}" destId="{F5BE82F0-34DD-4422-8CFA-42F14F772B97}" srcOrd="3" destOrd="0" presId="urn:microsoft.com/office/officeart/2005/8/layout/process5"/>
    <dgm:cxn modelId="{B5E9FC7C-DE21-4F6C-BA1E-00945B3CCFBA}" type="presParOf" srcId="{F5BE82F0-34DD-4422-8CFA-42F14F772B97}" destId="{1E4E143F-7072-4EAC-9AC0-D9B7166C9305}" srcOrd="0" destOrd="0" presId="urn:microsoft.com/office/officeart/2005/8/layout/process5"/>
    <dgm:cxn modelId="{65728E2C-569D-4434-AD68-0D5FAC4FE162}" type="presParOf" srcId="{C2A5CEBE-FB33-4B7B-800E-CDD9B6A370CA}" destId="{24AA48F3-4A12-470C-BCE7-807F82CAB362}" srcOrd="4" destOrd="0" presId="urn:microsoft.com/office/officeart/2005/8/layout/process5"/>
    <dgm:cxn modelId="{B58A4125-AB3A-47CE-B8C2-A3B1795594A2}" type="presParOf" srcId="{C2A5CEBE-FB33-4B7B-800E-CDD9B6A370CA}" destId="{0CBC3B8B-D686-4932-A2B1-1D09BCC8FA17}" srcOrd="5" destOrd="0" presId="urn:microsoft.com/office/officeart/2005/8/layout/process5"/>
    <dgm:cxn modelId="{18D22A0F-AA2E-4F44-BD13-F1D4EBB0E9FF}" type="presParOf" srcId="{0CBC3B8B-D686-4932-A2B1-1D09BCC8FA17}" destId="{98F6B4FA-C12F-418A-B907-A22626363751}" srcOrd="0" destOrd="0" presId="urn:microsoft.com/office/officeart/2005/8/layout/process5"/>
    <dgm:cxn modelId="{70E72DA0-FF87-4F5E-8109-5122ED238B8B}" type="presParOf" srcId="{C2A5CEBE-FB33-4B7B-800E-CDD9B6A370CA}" destId="{93148181-4082-4668-9EBB-E2DDBAF31EB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4/16/2024</a:t>
            </a:fld>
            <a:endParaRPr lang="en-US" dirty="0"/>
          </a:p>
        </p:txBody>
      </p:sp>
      <p:sp>
        <p:nvSpPr>
          <p:cNvPr id="4" name="Footer Placeholder 3">
            <a:extLst>
              <a:ext uri="{FF2B5EF4-FFF2-40B4-BE49-F238E27FC236}">
                <a16:creationId xmlns:a16="http://schemas.microsoft.com/office/drawing/2014/main" xmlns=""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4/16/2024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404969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05740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42035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p:txBody>
      </p:sp>
    </p:spTree>
    <p:extLst>
      <p:ext uri="{BB962C8B-B14F-4D97-AF65-F5344CB8AC3E}">
        <p14:creationId xmlns:p14="http://schemas.microsoft.com/office/powerpoint/2010/main" val="1992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xmlns=""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xmlns=""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E5E8994-67B0-7A02-C300-3232691564F0}"/>
              </a:ext>
              <a:ext uri="{C183D7F6-B498-43B3-948B-1728B52AA6E4}">
                <adec:decorative xmlns:adec="http://schemas.microsoft.com/office/drawing/2017/decorative" xmlns=""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xmlns=""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xmlns=""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xmlns=""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xmlns=""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xmlns=""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xmlns=""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xmlns=""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xmlns=""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xmlns=""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xmlns=""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xmlns=""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6722F2-1968-8B82-9382-187D808D9CAE}"/>
              </a:ext>
              <a:ext uri="{C183D7F6-B498-43B3-948B-1728B52AA6E4}">
                <adec:decorative xmlns:adec="http://schemas.microsoft.com/office/drawing/2017/decorative" xmlns=""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xmlns=""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xmlns=""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xmlns=""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xmlns=""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xmlns=""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xmlns=""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xmlns=""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2497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95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xmlns=""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xmlns=""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xmlns=""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xmlns=""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xmlns=""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xmlns=""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xmlns=""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xmlns=""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xmlns=""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ECC6C658-B6F5-98D2-4D95-EA3030D6F090}"/>
              </a:ext>
              <a:ext uri="{C183D7F6-B498-43B3-948B-1728B52AA6E4}">
                <adec:decorative xmlns:adec="http://schemas.microsoft.com/office/drawing/2017/decorative" xmlns=""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xmlns=""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xmlns=""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xmlns=""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xmlns=""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C3FAF69-7EBE-817B-DCEA-4A1595820E3E}"/>
              </a:ext>
              <a:ext uri="{C183D7F6-B498-43B3-948B-1728B52AA6E4}">
                <adec:decorative xmlns:adec="http://schemas.microsoft.com/office/drawing/2017/decorative" xmlns=""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xmlns=""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xmlns=""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xmlns=""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xmlns=""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xmlns=""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xmlns=""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xmlns=""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xmlns=""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xmlns=""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xmlns=""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xmlns=""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xmlns=""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xmlns=""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xmlns=""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xmlns=""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FD970D0-182D-96E3-04B5-5D634F9C4F08}"/>
              </a:ext>
              <a:ext uri="{C183D7F6-B498-43B3-948B-1728B52AA6E4}">
                <adec:decorative xmlns:adec="http://schemas.microsoft.com/office/drawing/2017/decorative" xmlns=""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xmlns=""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xmlns=""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xmlns=""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xmlns=""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xmlns=""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xmlns=""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xmlns=""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xmlns=""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xmlns=""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xmlns=""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xmlns=""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xmlns=""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view?r=eyJrIjoiYTk1N2Q3NmQtM2QzMy00Y2QyLWEyMTEtZjE4ZTY1ZTdkNWYxIiwidCI6ImM2ZTU0OWIzLTVmNDUtNDAzMi1hYWU5LWQ0MjQ0ZGM1YjJjNCJ9&amp;pageName=ReportSection" TargetMode="External"/><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2d5b5bf3-44bf-4625-8d19-d22a9f0770c8/?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2d5b5bf3-44bf-4625-8d19-d22a9f0770c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2d5b5bf3-44bf-4625-8d19-d22a9f0770c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2d5b5bf3-44bf-4625-8d19-d22a9f0770c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linkedin.com/in/sanjit-cyrus/"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up of a green field">
            <a:extLst>
              <a:ext uri="{FF2B5EF4-FFF2-40B4-BE49-F238E27FC236}">
                <a16:creationId xmlns:a16="http://schemas.microsoft.com/office/drawing/2014/main" xmlns="" id="{FE4A4B5C-D71A-0CFA-A601-EB93F13F5AA0}"/>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7" name="Title 6">
            <a:extLst>
              <a:ext uri="{FF2B5EF4-FFF2-40B4-BE49-F238E27FC236}">
                <a16:creationId xmlns:a16="http://schemas.microsoft.com/office/drawing/2014/main" xmlns="" id="{C0147929-8D39-DAA9-C3C5-4829D9C31C27}"/>
              </a:ext>
            </a:extLst>
          </p:cNvPr>
          <p:cNvSpPr>
            <a:spLocks noGrp="1"/>
          </p:cNvSpPr>
          <p:nvPr>
            <p:ph type="title"/>
          </p:nvPr>
        </p:nvSpPr>
        <p:spPr>
          <a:xfrm>
            <a:off x="1199909" y="2335192"/>
            <a:ext cx="9792182" cy="2187616"/>
          </a:xfrm>
        </p:spPr>
        <p:txBody>
          <a:bodyPr/>
          <a:lstStyle/>
          <a:p>
            <a:r>
              <a:rPr lang="en-US" dirty="0" smtClean="0"/>
              <a:t>Crop production analysis</a:t>
            </a:r>
            <a:endParaRPr lang="en-US" dirty="0"/>
          </a:p>
        </p:txBody>
      </p:sp>
      <p:sp>
        <p:nvSpPr>
          <p:cNvPr id="4" name="Title 6">
            <a:extLst>
              <a:ext uri="{FF2B5EF4-FFF2-40B4-BE49-F238E27FC236}">
                <a16:creationId xmlns:a16="http://schemas.microsoft.com/office/drawing/2014/main" xmlns="" id="{C0147929-8D39-DAA9-C3C5-4829D9C31C27}"/>
              </a:ext>
            </a:extLst>
          </p:cNvPr>
          <p:cNvSpPr txBox="1">
            <a:spLocks/>
          </p:cNvSpPr>
          <p:nvPr/>
        </p:nvSpPr>
        <p:spPr>
          <a:xfrm>
            <a:off x="6729412" y="4886325"/>
            <a:ext cx="4629391" cy="1303358"/>
          </a:xfrm>
          <a:prstGeom prst="rect">
            <a:avLst/>
          </a:prstGeom>
          <a:noFill/>
          <a:ln w="38100">
            <a:solidFill>
              <a:schemeClr val="accent1"/>
            </a:solidFill>
          </a:ln>
        </p:spPr>
        <p:txBody>
          <a:bodyPr lIns="914400" tIns="91440" rIns="914400" anchor="ctr"/>
          <a:lstStyle>
            <a:lvl1pPr algn="ctr" defTabSz="914400" rtl="0" eaLnBrk="1" latinLnBrk="0" hangingPunct="1">
              <a:lnSpc>
                <a:spcPct val="90000"/>
              </a:lnSpc>
              <a:spcBef>
                <a:spcPct val="0"/>
              </a:spcBef>
              <a:buNone/>
              <a:defRPr sz="5400" b="1" kern="1200" cap="all" spc="100" baseline="0">
                <a:solidFill>
                  <a:schemeClr val="accent1"/>
                </a:solidFill>
                <a:latin typeface="+mj-lt"/>
                <a:ea typeface="+mj-ea"/>
                <a:cs typeface="+mj-cs"/>
              </a:defRPr>
            </a:lvl1pPr>
          </a:lstStyle>
          <a:p>
            <a:r>
              <a:rPr lang="en-US" sz="2000" dirty="0" smtClean="0"/>
              <a:t>By </a:t>
            </a:r>
          </a:p>
          <a:p>
            <a:r>
              <a:rPr lang="en-US" sz="2000" dirty="0" smtClean="0"/>
              <a:t>Sanjit </a:t>
            </a:r>
            <a:r>
              <a:rPr lang="en-US" sz="2000" dirty="0" err="1" smtClean="0"/>
              <a:t>cyrus</a:t>
            </a:r>
            <a:r>
              <a:rPr lang="en-US" sz="2000" dirty="0" smtClean="0"/>
              <a:t> r</a:t>
            </a:r>
            <a:endParaRPr lang="en-US" sz="2000" dirty="0"/>
          </a:p>
        </p:txBody>
      </p:sp>
    </p:spTree>
    <p:extLst>
      <p:ext uri="{BB962C8B-B14F-4D97-AF65-F5344CB8AC3E}">
        <p14:creationId xmlns:p14="http://schemas.microsoft.com/office/powerpoint/2010/main" val="1760268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EAB21749-21E0-B555-8423-AF94BE383D1C}"/>
              </a:ext>
            </a:extLst>
          </p:cNvPr>
          <p:cNvSpPr>
            <a:spLocks noGrp="1"/>
          </p:cNvSpPr>
          <p:nvPr>
            <p:ph type="title"/>
          </p:nvPr>
        </p:nvSpPr>
        <p:spPr>
          <a:xfrm>
            <a:off x="6647727" y="2060294"/>
            <a:ext cx="4359795" cy="2141316"/>
          </a:xfrm>
        </p:spPr>
        <p:txBody>
          <a:bodyPr/>
          <a:lstStyle/>
          <a:p>
            <a:r>
              <a:rPr lang="en-US" dirty="0" smtClean="0"/>
              <a:t>Exploratory data analysis (EDA)</a:t>
            </a:r>
            <a:endParaRPr lang="en-US" dirty="0"/>
          </a:p>
        </p:txBody>
      </p:sp>
      <p:pic>
        <p:nvPicPr>
          <p:cNvPr id="12" name="Picture Placeholder 20" descr="Close up of green grass">
            <a:extLst>
              <a:ext uri="{FF2B5EF4-FFF2-40B4-BE49-F238E27FC236}">
                <a16:creationId xmlns:a16="http://schemas.microsoft.com/office/drawing/2014/main" xmlns="" id="{C082290F-76CE-97A7-ECB5-83B0FEA27B3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9009"/>
            <a:ext cx="5521124" cy="6878584"/>
          </a:xfrm>
        </p:spPr>
      </p:pic>
      <p:sp>
        <p:nvSpPr>
          <p:cNvPr id="27" name="Text Placeholder 26">
            <a:extLst>
              <a:ext uri="{FF2B5EF4-FFF2-40B4-BE49-F238E27FC236}">
                <a16:creationId xmlns:a16="http://schemas.microsoft.com/office/drawing/2014/main" xmlns="" id="{854D8B3F-08C4-D0CB-E6CA-ED66FFEA3221}"/>
              </a:ext>
            </a:extLst>
          </p:cNvPr>
          <p:cNvSpPr>
            <a:spLocks noGrp="1"/>
          </p:cNvSpPr>
          <p:nvPr>
            <p:ph type="body" sz="quarter" idx="14"/>
          </p:nvPr>
        </p:nvSpPr>
        <p:spPr>
          <a:xfrm>
            <a:off x="6670878" y="4550199"/>
            <a:ext cx="4359795" cy="1790164"/>
          </a:xfrm>
        </p:spPr>
        <p:txBody>
          <a:bodyPr/>
          <a:lstStyle/>
          <a:p>
            <a:pPr algn="just"/>
            <a:r>
              <a:rPr lang="en-US" b="0" dirty="0" smtClean="0"/>
              <a:t>EDA provides us an opportunity to explore the data and find hidden patterns and meanings in the data</a:t>
            </a:r>
            <a:endParaRPr lang="en-US" b="0" dirty="0"/>
          </a:p>
        </p:txBody>
      </p:sp>
      <p:sp>
        <p:nvSpPr>
          <p:cNvPr id="2" name="Slide Number Placeholder 1">
            <a:extLst>
              <a:ext uri="{FF2B5EF4-FFF2-40B4-BE49-F238E27FC236}">
                <a16:creationId xmlns:a16="http://schemas.microsoft.com/office/drawing/2014/main" xmlns="" id="{C0D15DC2-8425-2530-3D59-ABE5D5C4AD2E}"/>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Tree>
    <p:extLst>
      <p:ext uri="{BB962C8B-B14F-4D97-AF65-F5344CB8AC3E}">
        <p14:creationId xmlns:p14="http://schemas.microsoft.com/office/powerpoint/2010/main" val="2012878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0BA3D-9921-C7FC-BC8D-5FC0FFA61E80}"/>
              </a:ext>
            </a:extLst>
          </p:cNvPr>
          <p:cNvSpPr>
            <a:spLocks noGrp="1"/>
          </p:cNvSpPr>
          <p:nvPr>
            <p:ph type="title"/>
          </p:nvPr>
        </p:nvSpPr>
        <p:spPr>
          <a:xfrm>
            <a:off x="5029843" y="377443"/>
            <a:ext cx="6323957" cy="1088020"/>
          </a:xfrm>
        </p:spPr>
        <p:txBody>
          <a:bodyPr/>
          <a:lstStyle/>
          <a:p>
            <a:r>
              <a:rPr lang="en-US" dirty="0" smtClean="0"/>
              <a:t>Exploratory data analysis</a:t>
            </a:r>
            <a:endParaRPr lang="en-US" dirty="0"/>
          </a:p>
        </p:txBody>
      </p:sp>
      <p:pic>
        <p:nvPicPr>
          <p:cNvPr id="7" name="Picture Placeholder 26" descr="Arial view of an avenue of tree and pastures on either side">
            <a:extLst>
              <a:ext uri="{FF2B5EF4-FFF2-40B4-BE49-F238E27FC236}">
                <a16:creationId xmlns:a16="http://schemas.microsoft.com/office/drawing/2014/main" xmlns="" id="{839F036C-A908-D88B-93D2-2FC59D5D12A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4" name="Content Placeholder 3">
            <a:extLst>
              <a:ext uri="{FF2B5EF4-FFF2-40B4-BE49-F238E27FC236}">
                <a16:creationId xmlns:a16="http://schemas.microsoft.com/office/drawing/2014/main" xmlns="" id="{1399A34E-6529-A0C2-1EEE-44E5D83178AC}"/>
              </a:ext>
            </a:extLst>
          </p:cNvPr>
          <p:cNvSpPr>
            <a:spLocks noGrp="1"/>
          </p:cNvSpPr>
          <p:nvPr>
            <p:ph sz="quarter" idx="11"/>
          </p:nvPr>
        </p:nvSpPr>
        <p:spPr>
          <a:xfrm>
            <a:off x="5135563" y="1700213"/>
            <a:ext cx="6323374" cy="4558797"/>
          </a:xfrm>
        </p:spPr>
        <p:txBody>
          <a:bodyPr/>
          <a:lstStyle/>
          <a:p>
            <a:pPr marL="171450" indent="-171450">
              <a:buFont typeface="Arial" panose="020B0604020202020204" pitchFamily="34" charset="0"/>
              <a:buChar char="•"/>
            </a:pPr>
            <a:r>
              <a:rPr lang="en-US" sz="1100" dirty="0"/>
              <a:t>The power BI </a:t>
            </a:r>
            <a:r>
              <a:rPr lang="en-US" sz="1100" dirty="0" smtClean="0"/>
              <a:t>dashboard for exploratory data analysis </a:t>
            </a:r>
            <a:r>
              <a:rPr lang="en-US" sz="1100" dirty="0"/>
              <a:t>has 4 pages and each page is titled as followed.</a:t>
            </a:r>
          </a:p>
          <a:p>
            <a:pPr marL="454914" lvl="1" indent="-171450">
              <a:lnSpc>
                <a:spcPct val="100000"/>
              </a:lnSpc>
              <a:buFont typeface="Courier New" panose="02070309020205020404" pitchFamily="49" charset="0"/>
              <a:buChar char="o"/>
            </a:pPr>
            <a:r>
              <a:rPr lang="en-US" sz="1100" dirty="0"/>
              <a:t>Crop Production</a:t>
            </a:r>
          </a:p>
          <a:p>
            <a:pPr marL="454914" lvl="1" indent="-171450">
              <a:lnSpc>
                <a:spcPct val="100000"/>
              </a:lnSpc>
              <a:buFont typeface="Courier New" panose="02070309020205020404" pitchFamily="49" charset="0"/>
              <a:buChar char="o"/>
            </a:pPr>
            <a:r>
              <a:rPr lang="en-US" sz="1100" dirty="0"/>
              <a:t>Crop Production when top two crops are removed</a:t>
            </a:r>
          </a:p>
          <a:p>
            <a:pPr marL="454914" lvl="1" indent="-171450">
              <a:lnSpc>
                <a:spcPct val="100000"/>
              </a:lnSpc>
              <a:buFont typeface="Courier New" panose="02070309020205020404" pitchFamily="49" charset="0"/>
              <a:buChar char="o"/>
            </a:pPr>
            <a:r>
              <a:rPr lang="en-US" sz="1100" dirty="0"/>
              <a:t>Crop Production area</a:t>
            </a:r>
          </a:p>
          <a:p>
            <a:pPr marL="454914" lvl="1" indent="-171450">
              <a:lnSpc>
                <a:spcPct val="100000"/>
              </a:lnSpc>
              <a:buFont typeface="Courier New" panose="02070309020205020404" pitchFamily="49" charset="0"/>
              <a:buChar char="o"/>
            </a:pPr>
            <a:r>
              <a:rPr lang="en-US" sz="1100" dirty="0"/>
              <a:t>Crop </a:t>
            </a:r>
            <a:r>
              <a:rPr lang="en-US" sz="1100" dirty="0" smtClean="0"/>
              <a:t>production </a:t>
            </a:r>
            <a:r>
              <a:rPr lang="en-US" sz="1100" dirty="0"/>
              <a:t>area when top crop is removed</a:t>
            </a:r>
          </a:p>
          <a:p>
            <a:pPr marL="171450" indent="-171450">
              <a:buFont typeface="Arial" panose="020B0604020202020204" pitchFamily="34" charset="0"/>
              <a:buChar char="•"/>
            </a:pPr>
            <a:r>
              <a:rPr lang="en-US" sz="1100" dirty="0"/>
              <a:t>The pages </a:t>
            </a:r>
            <a:r>
              <a:rPr lang="en-US" sz="1100" b="1" i="1" dirty="0"/>
              <a:t>Crop production</a:t>
            </a:r>
            <a:r>
              <a:rPr lang="en-US" sz="1100" dirty="0"/>
              <a:t> and </a:t>
            </a:r>
            <a:r>
              <a:rPr lang="en-US" sz="1100" b="1" i="1" dirty="0"/>
              <a:t>Crop Production when top two crops are removed</a:t>
            </a:r>
            <a:r>
              <a:rPr lang="en-US" sz="1100" dirty="0"/>
              <a:t> has the following visuals</a:t>
            </a:r>
          </a:p>
          <a:p>
            <a:pPr marL="454914" lvl="1" indent="-171450">
              <a:buFont typeface="Courier New" panose="02070309020205020404" pitchFamily="49" charset="0"/>
              <a:buChar char="o"/>
            </a:pPr>
            <a:r>
              <a:rPr lang="en-US" sz="1100" dirty="0"/>
              <a:t>Crop production by type of crop</a:t>
            </a:r>
          </a:p>
          <a:p>
            <a:pPr marL="454914" lvl="1" indent="-171450">
              <a:buFont typeface="Courier New" panose="02070309020205020404" pitchFamily="49" charset="0"/>
              <a:buChar char="o"/>
            </a:pPr>
            <a:r>
              <a:rPr lang="en-US" sz="1100" dirty="0"/>
              <a:t>Crop production by year</a:t>
            </a:r>
          </a:p>
          <a:p>
            <a:pPr marL="454914" lvl="1" indent="-171450">
              <a:buFont typeface="Courier New" panose="02070309020205020404" pitchFamily="49" charset="0"/>
              <a:buChar char="o"/>
            </a:pPr>
            <a:r>
              <a:rPr lang="en-US" sz="1100" dirty="0"/>
              <a:t>Crop production by State</a:t>
            </a:r>
          </a:p>
          <a:p>
            <a:pPr marL="454914" lvl="1" indent="-171450">
              <a:buFont typeface="Courier New" panose="02070309020205020404" pitchFamily="49" charset="0"/>
              <a:buChar char="o"/>
            </a:pPr>
            <a:r>
              <a:rPr lang="en-US" sz="1100" dirty="0"/>
              <a:t>Crop production by District</a:t>
            </a:r>
          </a:p>
          <a:p>
            <a:pPr marL="454914" lvl="1" indent="-171450">
              <a:buFont typeface="Courier New" panose="02070309020205020404" pitchFamily="49" charset="0"/>
              <a:buChar char="o"/>
            </a:pPr>
            <a:r>
              <a:rPr lang="en-US" sz="1100" dirty="0"/>
              <a:t>Crop production by Season</a:t>
            </a:r>
          </a:p>
          <a:p>
            <a:pPr marL="171450" indent="-171450">
              <a:buFont typeface="Arial" panose="020B0604020202020204" pitchFamily="34" charset="0"/>
              <a:buChar char="•"/>
            </a:pPr>
            <a:r>
              <a:rPr lang="en-US" sz="1100" dirty="0"/>
              <a:t>A</a:t>
            </a:r>
            <a:r>
              <a:rPr lang="en-US" sz="1100" dirty="0" smtClean="0"/>
              <a:t>ll </a:t>
            </a:r>
            <a:r>
              <a:rPr lang="en-US" sz="1100" dirty="0"/>
              <a:t>the visuals except the year visual are set such that only the top 5 values are </a:t>
            </a:r>
            <a:r>
              <a:rPr lang="en-US" sz="1100" dirty="0" smtClean="0"/>
              <a:t>displayed. </a:t>
            </a:r>
          </a:p>
          <a:p>
            <a:pPr marL="171450" indent="-171450">
              <a:buFont typeface="Arial" panose="020B0604020202020204" pitchFamily="34" charset="0"/>
              <a:buChar char="•"/>
            </a:pPr>
            <a:r>
              <a:rPr lang="en-US" sz="1100" dirty="0" smtClean="0"/>
              <a:t>The dashboard and their insights are explained in the upcoming slides</a:t>
            </a:r>
            <a:endParaRPr lang="en-US" sz="1100" dirty="0"/>
          </a:p>
          <a:p>
            <a:endParaRPr lang="en-US" dirty="0"/>
          </a:p>
          <a:p>
            <a:endParaRPr lang="en-US" dirty="0"/>
          </a:p>
        </p:txBody>
      </p:sp>
      <p:sp>
        <p:nvSpPr>
          <p:cNvPr id="6" name="Slide Number Placeholder 5">
            <a:extLst>
              <a:ext uri="{FF2B5EF4-FFF2-40B4-BE49-F238E27FC236}">
                <a16:creationId xmlns:a16="http://schemas.microsoft.com/office/drawing/2014/main" xmlns="" id="{6B645A76-E100-EFC9-2708-1B148174751D}"/>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spTree>
    <p:extLst>
      <p:ext uri="{BB962C8B-B14F-4D97-AF65-F5344CB8AC3E}">
        <p14:creationId xmlns:p14="http://schemas.microsoft.com/office/powerpoint/2010/main" val="19819095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C183D7F6-B498-43B3-948B-1728B52AA6E4}">
                <adec:decorative xmlns="" xmlns:a14="http://schemas.microsoft.com/office/drawing/2010/main" xmlns:p14="http://schemas.microsoft.com/office/powerpoint/2010/main"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Crop production EDA</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4/14/2024 3:17:55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4/10/2024 9:31:23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 xmlns:a14="http://schemas.microsoft.com/office/drawing/2010/main" xmlns:p14="http://schemas.microsoft.com/office/powerpoint/2010/main"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20982466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slicer ,slicer ,slicer ,slicer ,slicer ,clusteredColumnChart ,clusteredColumnChart ,clusteredColumnChart ,clusteredColumnChart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Production</a:t>
            </a:r>
          </a:p>
        </p:txBody>
      </p:sp>
    </p:spTree>
    <p:extLst>
      <p:ext uri="{BB962C8B-B14F-4D97-AF65-F5344CB8AC3E}">
        <p14:creationId xmlns:p14="http://schemas.microsoft.com/office/powerpoint/2010/main" val="3984313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slicer ,slicer ,slicer ,slicer ,slicer ,clusteredColumnChart ,clusteredColumnChart ,clusteredColumnChart ,clusteredColumnChart ,textbox ,textbox ,textbox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Production when top 2 crops are removed</a:t>
            </a:r>
          </a:p>
        </p:txBody>
      </p:sp>
    </p:spTree>
    <p:extLst>
      <p:ext uri="{BB962C8B-B14F-4D97-AF65-F5344CB8AC3E}">
        <p14:creationId xmlns:p14="http://schemas.microsoft.com/office/powerpoint/2010/main" val="2937278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slicer ,slicer ,slicer ,slicer ,slicer ,clusteredColumnChart ,clusteredColumnChart ,clusteredColumnChart ,textbox ,textbox ,textbox ,textbox ,textbox ,clusteredColumnChart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Production Area</a:t>
            </a:r>
          </a:p>
        </p:txBody>
      </p:sp>
    </p:spTree>
    <p:extLst>
      <p:ext uri="{BB962C8B-B14F-4D97-AF65-F5344CB8AC3E}">
        <p14:creationId xmlns:p14="http://schemas.microsoft.com/office/powerpoint/2010/main" val="1236776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textbox ,textbox ,textbox ,textbox ,textbox ,clusteredColumnChart ,clusteredColumnChart ,clusteredColumnChart ,slicer ,slicer ,slicer ,slicer ,slicer ,clusteredColumn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Production Area when top crop is removed</a:t>
            </a:r>
          </a:p>
        </p:txBody>
      </p:sp>
    </p:spTree>
    <p:extLst>
      <p:ext uri="{BB962C8B-B14F-4D97-AF65-F5344CB8AC3E}">
        <p14:creationId xmlns:p14="http://schemas.microsoft.com/office/powerpoint/2010/main" val="1742834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A6EA623-FC3F-8EBD-1C1B-072A21C29610}"/>
              </a:ext>
            </a:extLst>
          </p:cNvPr>
          <p:cNvSpPr>
            <a:spLocks noGrp="1"/>
          </p:cNvSpPr>
          <p:nvPr>
            <p:ph type="title"/>
          </p:nvPr>
        </p:nvSpPr>
        <p:spPr>
          <a:xfrm>
            <a:off x="838200" y="226143"/>
            <a:ext cx="10515600" cy="1229033"/>
          </a:xfrm>
        </p:spPr>
        <p:txBody>
          <a:bodyPr/>
          <a:lstStyle/>
          <a:p>
            <a:r>
              <a:rPr lang="en-US" dirty="0" smtClean="0"/>
              <a:t>Insights from exploratory data analysis</a:t>
            </a:r>
            <a:endParaRPr lang="en-US" dirty="0"/>
          </a:p>
        </p:txBody>
      </p:sp>
      <p:sp>
        <p:nvSpPr>
          <p:cNvPr id="7" name="Content Placeholder 6">
            <a:extLst>
              <a:ext uri="{FF2B5EF4-FFF2-40B4-BE49-F238E27FC236}">
                <a16:creationId xmlns:a16="http://schemas.microsoft.com/office/drawing/2014/main" xmlns="" id="{84BA4F5C-B74F-2580-2C17-9931DAB91933}"/>
              </a:ext>
            </a:extLst>
          </p:cNvPr>
          <p:cNvSpPr>
            <a:spLocks noGrp="1"/>
          </p:cNvSpPr>
          <p:nvPr>
            <p:ph sz="quarter" idx="10"/>
          </p:nvPr>
        </p:nvSpPr>
        <p:spPr>
          <a:xfrm>
            <a:off x="838200" y="2558587"/>
            <a:ext cx="10504025" cy="3338513"/>
          </a:xfrm>
        </p:spPr>
        <p:txBody>
          <a:bodyPr/>
          <a:lstStyle/>
          <a:p>
            <a:r>
              <a:rPr lang="en-US" sz="1500" dirty="0" smtClean="0"/>
              <a:t>Coconut </a:t>
            </a:r>
            <a:r>
              <a:rPr lang="en-US" sz="1500" dirty="0"/>
              <a:t>and sugarcane occupy the top two spots for the production of crop in India</a:t>
            </a:r>
          </a:p>
          <a:p>
            <a:r>
              <a:rPr lang="en-US" sz="1500" dirty="0"/>
              <a:t>Whole year crops are produced more than seasonal crops.</a:t>
            </a:r>
          </a:p>
          <a:p>
            <a:r>
              <a:rPr lang="en-US" sz="1500" dirty="0"/>
              <a:t>Kerala State produces the highest crops compared to any other state</a:t>
            </a:r>
          </a:p>
          <a:p>
            <a:r>
              <a:rPr lang="en-US" sz="1500" dirty="0"/>
              <a:t>When top two crops are removed then rice becomes the highest produced crop in India</a:t>
            </a:r>
          </a:p>
          <a:p>
            <a:r>
              <a:rPr lang="en-US" sz="1500" dirty="0"/>
              <a:t>When top two crops are removed then Uttar Pradesh becomes the state that produces the highest crops.</a:t>
            </a:r>
          </a:p>
          <a:p>
            <a:r>
              <a:rPr lang="en-US" sz="1500" dirty="0"/>
              <a:t>Rabi season crops are produced more than other seasonal crops when top two crops are removed</a:t>
            </a:r>
          </a:p>
          <a:p>
            <a:r>
              <a:rPr lang="en-US" sz="1500" dirty="0"/>
              <a:t>There is a variability in the crop production area throughout the years 1997 to 2015.</a:t>
            </a:r>
          </a:p>
          <a:p>
            <a:r>
              <a:rPr lang="en-US" sz="1500" dirty="0"/>
              <a:t>The production per area of coconut is the highest among all </a:t>
            </a:r>
            <a:r>
              <a:rPr lang="en-US" sz="1500" dirty="0" smtClean="0"/>
              <a:t>crops.</a:t>
            </a:r>
          </a:p>
          <a:p>
            <a:r>
              <a:rPr lang="en-US" sz="1500" dirty="0" smtClean="0"/>
              <a:t>All the variables in the dataset influence the production to a significant degree</a:t>
            </a:r>
            <a:endParaRPr lang="en-US" sz="1500" dirty="0"/>
          </a:p>
        </p:txBody>
      </p:sp>
      <p:sp>
        <p:nvSpPr>
          <p:cNvPr id="2" name="Slide Number Placeholder 1">
            <a:extLst>
              <a:ext uri="{FF2B5EF4-FFF2-40B4-BE49-F238E27FC236}">
                <a16:creationId xmlns:a16="http://schemas.microsoft.com/office/drawing/2014/main" xmlns="" id="{5B347400-F1A2-FAFC-8A83-9280B6C44D15}"/>
              </a:ext>
            </a:extLst>
          </p:cNvPr>
          <p:cNvSpPr>
            <a:spLocks noGrp="1"/>
          </p:cNvSpPr>
          <p:nvPr>
            <p:ph type="sldNum" sz="quarter" idx="4"/>
          </p:nvPr>
        </p:nvSpPr>
        <p:spPr/>
        <p:txBody>
          <a:bodyPr/>
          <a:lstStyle/>
          <a:p>
            <a:fld id="{EA87306C-81BA-4795-A5CA-9392456A8C1E}" type="slidenum">
              <a:rPr lang="en-US" smtClean="0"/>
              <a:pPr/>
              <a:t>17</a:t>
            </a:fld>
            <a:endParaRPr lang="en-US" dirty="0"/>
          </a:p>
        </p:txBody>
      </p:sp>
    </p:spTree>
    <p:extLst>
      <p:ext uri="{BB962C8B-B14F-4D97-AF65-F5344CB8AC3E}">
        <p14:creationId xmlns:p14="http://schemas.microsoft.com/office/powerpoint/2010/main" val="3299512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xmlns=""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xmlns="" id="{05BF4AF3-2D87-5D1D-245D-49E6F0B09A40}"/>
              </a:ext>
            </a:extLst>
          </p:cNvPr>
          <p:cNvSpPr>
            <a:spLocks noGrp="1"/>
          </p:cNvSpPr>
          <p:nvPr>
            <p:ph type="title"/>
          </p:nvPr>
        </p:nvSpPr>
        <p:spPr>
          <a:xfrm>
            <a:off x="1199909" y="2335192"/>
            <a:ext cx="9792182" cy="2187616"/>
          </a:xfrm>
        </p:spPr>
        <p:txBody>
          <a:bodyPr/>
          <a:lstStyle/>
          <a:p>
            <a:r>
              <a:rPr lang="en-US" dirty="0" smtClean="0"/>
              <a:t>Feature engineering</a:t>
            </a:r>
            <a:endParaRPr lang="en-US" dirty="0"/>
          </a:p>
        </p:txBody>
      </p:sp>
    </p:spTree>
    <p:extLst>
      <p:ext uri="{BB962C8B-B14F-4D97-AF65-F5344CB8AC3E}">
        <p14:creationId xmlns:p14="http://schemas.microsoft.com/office/powerpoint/2010/main" val="3093951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EAB21749-21E0-B555-8423-AF94BE383D1C}"/>
              </a:ext>
            </a:extLst>
          </p:cNvPr>
          <p:cNvSpPr>
            <a:spLocks noGrp="1"/>
          </p:cNvSpPr>
          <p:nvPr>
            <p:ph type="title"/>
          </p:nvPr>
        </p:nvSpPr>
        <p:spPr>
          <a:xfrm>
            <a:off x="6647727" y="2060294"/>
            <a:ext cx="4359795" cy="2141316"/>
          </a:xfrm>
        </p:spPr>
        <p:txBody>
          <a:bodyPr/>
          <a:lstStyle/>
          <a:p>
            <a:r>
              <a:rPr lang="en-US" dirty="0" smtClean="0"/>
              <a:t>Feature engineering</a:t>
            </a:r>
            <a:endParaRPr lang="en-US" dirty="0"/>
          </a:p>
        </p:txBody>
      </p:sp>
      <p:pic>
        <p:nvPicPr>
          <p:cNvPr id="12" name="Picture Placeholder 20" descr="Close up of green grass">
            <a:extLst>
              <a:ext uri="{FF2B5EF4-FFF2-40B4-BE49-F238E27FC236}">
                <a16:creationId xmlns:a16="http://schemas.microsoft.com/office/drawing/2014/main" xmlns="" id="{C082290F-76CE-97A7-ECB5-83B0FEA27B3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9009"/>
            <a:ext cx="5521124" cy="6878584"/>
          </a:xfrm>
        </p:spPr>
      </p:pic>
      <p:sp>
        <p:nvSpPr>
          <p:cNvPr id="27" name="Text Placeholder 26">
            <a:extLst>
              <a:ext uri="{FF2B5EF4-FFF2-40B4-BE49-F238E27FC236}">
                <a16:creationId xmlns:a16="http://schemas.microsoft.com/office/drawing/2014/main" xmlns="" id="{854D8B3F-08C4-D0CB-E6CA-ED66FFEA3221}"/>
              </a:ext>
            </a:extLst>
          </p:cNvPr>
          <p:cNvSpPr>
            <a:spLocks noGrp="1"/>
          </p:cNvSpPr>
          <p:nvPr>
            <p:ph type="body" sz="quarter" idx="14"/>
          </p:nvPr>
        </p:nvSpPr>
        <p:spPr>
          <a:xfrm>
            <a:off x="6670878" y="4550199"/>
            <a:ext cx="4359795" cy="1790164"/>
          </a:xfrm>
        </p:spPr>
        <p:txBody>
          <a:bodyPr/>
          <a:lstStyle/>
          <a:p>
            <a:pPr algn="just"/>
            <a:r>
              <a:rPr lang="en-US" b="0" dirty="0" smtClean="0"/>
              <a:t>Feature engineering is the process of exploring the variables In a mathematical way so as to find with certainty about what variables influence the predictor variable i.e. production </a:t>
            </a:r>
            <a:endParaRPr lang="en-US" b="0" dirty="0"/>
          </a:p>
        </p:txBody>
      </p:sp>
      <p:sp>
        <p:nvSpPr>
          <p:cNvPr id="2" name="Slide Number Placeholder 1">
            <a:extLst>
              <a:ext uri="{FF2B5EF4-FFF2-40B4-BE49-F238E27FC236}">
                <a16:creationId xmlns:a16="http://schemas.microsoft.com/office/drawing/2014/main" xmlns="" id="{C0D15DC2-8425-2530-3D59-ABE5D5C4AD2E}"/>
              </a:ext>
            </a:extLst>
          </p:cNvPr>
          <p:cNvSpPr>
            <a:spLocks noGrp="1"/>
          </p:cNvSpPr>
          <p:nvPr>
            <p:ph type="sldNum" sz="quarter" idx="4"/>
          </p:nvPr>
        </p:nvSpPr>
        <p:spPr/>
        <p:txBody>
          <a:bodyPr/>
          <a:lstStyle/>
          <a:p>
            <a:fld id="{EA87306C-81BA-4795-A5CA-9392456A8C1E}" type="slidenum">
              <a:rPr lang="en-US" smtClean="0"/>
              <a:pPr/>
              <a:t>19</a:t>
            </a:fld>
            <a:endParaRPr lang="en-US" dirty="0"/>
          </a:p>
        </p:txBody>
      </p:sp>
    </p:spTree>
    <p:extLst>
      <p:ext uri="{BB962C8B-B14F-4D97-AF65-F5344CB8AC3E}">
        <p14:creationId xmlns:p14="http://schemas.microsoft.com/office/powerpoint/2010/main" val="3307548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xmlns=""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xmlns="" id="{3F9E60C6-15AA-4C95-9519-652CD08A827C}"/>
              </a:ext>
            </a:extLst>
          </p:cNvPr>
          <p:cNvSpPr>
            <a:spLocks noGrp="1"/>
          </p:cNvSpPr>
          <p:nvPr>
            <p:ph type="title"/>
          </p:nvPr>
        </p:nvSpPr>
        <p:spPr>
          <a:xfrm>
            <a:off x="1224747" y="2365057"/>
            <a:ext cx="4377400" cy="2160644"/>
          </a:xfrm>
        </p:spPr>
        <p:txBody>
          <a:bodyPr/>
          <a:lstStyle/>
          <a:p>
            <a:r>
              <a:rPr lang="en-US" noProof="0" dirty="0"/>
              <a:t>AGENDA</a:t>
            </a:r>
            <a:endParaRPr lang="en-US" dirty="0"/>
          </a:p>
        </p:txBody>
      </p:sp>
      <p:sp>
        <p:nvSpPr>
          <p:cNvPr id="19" name="Text Placeholder 18">
            <a:extLst>
              <a:ext uri="{FF2B5EF4-FFF2-40B4-BE49-F238E27FC236}">
                <a16:creationId xmlns:a16="http://schemas.microsoft.com/office/drawing/2014/main" xmlns="" id="{E0E8875C-8FE5-DCE1-106E-5F34DFD1618E}"/>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xmlns="" id="{39D3AADE-5119-8CE2-0DD5-2BD7E3403288}"/>
              </a:ext>
            </a:extLst>
          </p:cNvPr>
          <p:cNvSpPr>
            <a:spLocks noGrp="1"/>
          </p:cNvSpPr>
          <p:nvPr>
            <p:ph type="body" sz="quarter" idx="11"/>
          </p:nvPr>
        </p:nvSpPr>
        <p:spPr>
          <a:xfrm>
            <a:off x="7835900" y="2071688"/>
            <a:ext cx="3773488" cy="2732087"/>
          </a:xfrm>
        </p:spPr>
        <p:txBody>
          <a:bodyPr/>
          <a:lstStyle/>
          <a:p>
            <a:r>
              <a:rPr lang="en-US" dirty="0" smtClean="0"/>
              <a:t>Introduction and flow of project</a:t>
            </a:r>
            <a:endParaRPr lang="en-US" dirty="0"/>
          </a:p>
          <a:p>
            <a:r>
              <a:rPr lang="en-US" dirty="0" smtClean="0"/>
              <a:t>Information about the dataset</a:t>
            </a:r>
            <a:endParaRPr lang="en-US" dirty="0"/>
          </a:p>
          <a:p>
            <a:r>
              <a:rPr lang="en-US" dirty="0" smtClean="0"/>
              <a:t>Exploratory Data Analysis</a:t>
            </a:r>
            <a:endParaRPr lang="en-US" dirty="0"/>
          </a:p>
          <a:p>
            <a:r>
              <a:rPr lang="en-US" dirty="0" smtClean="0"/>
              <a:t>Feature Engineering</a:t>
            </a:r>
            <a:endParaRPr lang="en-US" dirty="0"/>
          </a:p>
          <a:p>
            <a:r>
              <a:rPr lang="en-US" dirty="0" smtClean="0"/>
              <a:t>Machine learning model</a:t>
            </a:r>
          </a:p>
          <a:p>
            <a:r>
              <a:rPr lang="en-US" dirty="0" smtClean="0"/>
              <a:t>Conclusion</a:t>
            </a:r>
            <a:endParaRPr lang="en-US" dirty="0"/>
          </a:p>
        </p:txBody>
      </p:sp>
      <p:sp>
        <p:nvSpPr>
          <p:cNvPr id="20" name="Slide Number Placeholder 19">
            <a:extLst>
              <a:ext uri="{FF2B5EF4-FFF2-40B4-BE49-F238E27FC236}">
                <a16:creationId xmlns:a16="http://schemas.microsoft.com/office/drawing/2014/main" xmlns="" id="{DA9558D5-EB6D-C2EA-C5E2-790769448541}"/>
              </a:ext>
            </a:extLst>
          </p:cNvPr>
          <p:cNvSpPr>
            <a:spLocks noGrp="1"/>
          </p:cNvSpPr>
          <p:nvPr>
            <p:ph type="sldNum" sz="quarter" idx="4"/>
          </p:nvPr>
        </p:nvSpPr>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3590292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A6EA623-FC3F-8EBD-1C1B-072A21C29610}"/>
              </a:ext>
            </a:extLst>
          </p:cNvPr>
          <p:cNvSpPr>
            <a:spLocks noGrp="1"/>
          </p:cNvSpPr>
          <p:nvPr>
            <p:ph type="title"/>
          </p:nvPr>
        </p:nvSpPr>
        <p:spPr>
          <a:xfrm>
            <a:off x="838200" y="226143"/>
            <a:ext cx="10515600" cy="1229033"/>
          </a:xfrm>
        </p:spPr>
        <p:txBody>
          <a:bodyPr/>
          <a:lstStyle/>
          <a:p>
            <a:r>
              <a:rPr lang="en-US" dirty="0" smtClean="0"/>
              <a:t>Feature engineering</a:t>
            </a:r>
            <a:endParaRPr lang="en-US" dirty="0"/>
          </a:p>
        </p:txBody>
      </p:sp>
      <p:sp>
        <p:nvSpPr>
          <p:cNvPr id="7" name="Content Placeholder 6">
            <a:extLst>
              <a:ext uri="{FF2B5EF4-FFF2-40B4-BE49-F238E27FC236}">
                <a16:creationId xmlns:a16="http://schemas.microsoft.com/office/drawing/2014/main" xmlns="" id="{84BA4F5C-B74F-2580-2C17-9931DAB91933}"/>
              </a:ext>
            </a:extLst>
          </p:cNvPr>
          <p:cNvSpPr>
            <a:spLocks noGrp="1"/>
          </p:cNvSpPr>
          <p:nvPr>
            <p:ph sz="quarter" idx="10"/>
          </p:nvPr>
        </p:nvSpPr>
        <p:spPr>
          <a:xfrm>
            <a:off x="838200" y="2236506"/>
            <a:ext cx="10504025" cy="3338513"/>
          </a:xfrm>
        </p:spPr>
        <p:txBody>
          <a:bodyPr/>
          <a:lstStyle/>
          <a:p>
            <a:pPr>
              <a:buFont typeface="Arial" panose="020B0604020202020204" pitchFamily="34" charset="0"/>
              <a:buChar char="•"/>
            </a:pPr>
            <a:r>
              <a:rPr lang="en-US" sz="1500" dirty="0" smtClean="0"/>
              <a:t>Initially we calculate the correlation </a:t>
            </a:r>
            <a:r>
              <a:rPr lang="en-US" sz="1500" dirty="0" err="1" smtClean="0"/>
              <a:t>coeffient</a:t>
            </a:r>
            <a:r>
              <a:rPr lang="en-US" sz="1500" dirty="0" smtClean="0"/>
              <a:t> between the numeric variables </a:t>
            </a:r>
            <a:r>
              <a:rPr lang="en-US" sz="1500" dirty="0" err="1" smtClean="0"/>
              <a:t>i.e</a:t>
            </a:r>
            <a:r>
              <a:rPr lang="en-US" sz="1500" dirty="0" smtClean="0"/>
              <a:t> area and production. We find the correlation is very low (0.041). This process in coding is done during Exploratory data analysis stage but it is better explained here. The </a:t>
            </a:r>
            <a:r>
              <a:rPr lang="en-US" sz="1500" dirty="0" err="1" smtClean="0"/>
              <a:t>heatmap</a:t>
            </a:r>
            <a:r>
              <a:rPr lang="en-US" sz="1500" dirty="0" smtClean="0"/>
              <a:t> visual with the correlation coefficient is presented below.</a:t>
            </a:r>
          </a:p>
          <a:p>
            <a:pPr>
              <a:buFont typeface="Arial" panose="020B0604020202020204" pitchFamily="34" charset="0"/>
              <a:buChar char="•"/>
            </a:pPr>
            <a:endParaRPr lang="en-US" sz="1500" dirty="0"/>
          </a:p>
        </p:txBody>
      </p:sp>
      <p:sp>
        <p:nvSpPr>
          <p:cNvPr id="2" name="Slide Number Placeholder 1">
            <a:extLst>
              <a:ext uri="{FF2B5EF4-FFF2-40B4-BE49-F238E27FC236}">
                <a16:creationId xmlns:a16="http://schemas.microsoft.com/office/drawing/2014/main" xmlns="" id="{5B347400-F1A2-FAFC-8A83-9280B6C44D15}"/>
              </a:ext>
            </a:extLst>
          </p:cNvPr>
          <p:cNvSpPr>
            <a:spLocks noGrp="1"/>
          </p:cNvSpPr>
          <p:nvPr>
            <p:ph type="sldNum" sz="quarter" idx="4"/>
          </p:nvPr>
        </p:nvSpPr>
        <p:spPr/>
        <p:txBody>
          <a:bodyPr/>
          <a:lstStyle/>
          <a:p>
            <a:fld id="{EA87306C-81BA-4795-A5CA-9392456A8C1E}" type="slidenum">
              <a:rPr lang="en-US" smtClean="0"/>
              <a:pPr/>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8" y="3278474"/>
            <a:ext cx="4029075" cy="3270201"/>
          </a:xfrm>
          <a:prstGeom prst="rect">
            <a:avLst/>
          </a:prstGeom>
        </p:spPr>
      </p:pic>
    </p:spTree>
    <p:extLst>
      <p:ext uri="{BB962C8B-B14F-4D97-AF65-F5344CB8AC3E}">
        <p14:creationId xmlns:p14="http://schemas.microsoft.com/office/powerpoint/2010/main" val="2835162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A6EA623-FC3F-8EBD-1C1B-072A21C29610}"/>
              </a:ext>
            </a:extLst>
          </p:cNvPr>
          <p:cNvSpPr>
            <a:spLocks noGrp="1"/>
          </p:cNvSpPr>
          <p:nvPr>
            <p:ph type="title"/>
          </p:nvPr>
        </p:nvSpPr>
        <p:spPr>
          <a:xfrm>
            <a:off x="838200" y="211856"/>
            <a:ext cx="10515600" cy="1229033"/>
          </a:xfrm>
        </p:spPr>
        <p:txBody>
          <a:bodyPr/>
          <a:lstStyle/>
          <a:p>
            <a:r>
              <a:rPr lang="en-US" dirty="0" smtClean="0"/>
              <a:t>Feature engineering</a:t>
            </a:r>
            <a:endParaRPr lang="en-US" dirty="0"/>
          </a:p>
        </p:txBody>
      </p:sp>
      <p:sp>
        <p:nvSpPr>
          <p:cNvPr id="7" name="Content Placeholder 6">
            <a:extLst>
              <a:ext uri="{FF2B5EF4-FFF2-40B4-BE49-F238E27FC236}">
                <a16:creationId xmlns:a16="http://schemas.microsoft.com/office/drawing/2014/main" xmlns="" id="{84BA4F5C-B74F-2580-2C17-9931DAB91933}"/>
              </a:ext>
            </a:extLst>
          </p:cNvPr>
          <p:cNvSpPr>
            <a:spLocks noGrp="1"/>
          </p:cNvSpPr>
          <p:nvPr>
            <p:ph sz="quarter" idx="10"/>
          </p:nvPr>
        </p:nvSpPr>
        <p:spPr>
          <a:xfrm>
            <a:off x="838200" y="2236506"/>
            <a:ext cx="10504025" cy="3338513"/>
          </a:xfrm>
        </p:spPr>
        <p:txBody>
          <a:bodyPr/>
          <a:lstStyle/>
          <a:p>
            <a:pPr algn="just">
              <a:buFont typeface="Arial" panose="020B0604020202020204" pitchFamily="34" charset="0"/>
              <a:buChar char="•"/>
            </a:pPr>
            <a:r>
              <a:rPr lang="en-US" sz="1450" dirty="0" smtClean="0"/>
              <a:t>Since we have more categorical variables. We aggregate the data by those categories and calculate the correlation coefficient in light of those categories. </a:t>
            </a:r>
          </a:p>
          <a:p>
            <a:pPr algn="just">
              <a:buFont typeface="Arial" panose="020B0604020202020204" pitchFamily="34" charset="0"/>
              <a:buChar char="•"/>
            </a:pPr>
            <a:r>
              <a:rPr lang="en-US" sz="1450" dirty="0" smtClean="0"/>
              <a:t>When we do that we run into a problem, the correlation coefficients of some of the categories show nan </a:t>
            </a:r>
            <a:r>
              <a:rPr lang="en-US" sz="1450" dirty="0" err="1" smtClean="0"/>
              <a:t>i.e</a:t>
            </a:r>
            <a:r>
              <a:rPr lang="en-US" sz="1450" dirty="0" smtClean="0"/>
              <a:t> null with division by zero warning. So we explore the data further to find out that some of the production values have zero in entry. </a:t>
            </a:r>
          </a:p>
          <a:p>
            <a:pPr algn="just">
              <a:buFont typeface="Arial" panose="020B0604020202020204" pitchFamily="34" charset="0"/>
              <a:buChar char="•"/>
            </a:pPr>
            <a:r>
              <a:rPr lang="en-US" sz="1450" dirty="0" smtClean="0"/>
              <a:t>Some of the production values are zero because certainly not all crops are grown at all state and districts. </a:t>
            </a:r>
          </a:p>
          <a:p>
            <a:pPr algn="just">
              <a:buFont typeface="Arial" panose="020B0604020202020204" pitchFamily="34" charset="0"/>
              <a:buChar char="•"/>
            </a:pPr>
            <a:r>
              <a:rPr lang="en-US" sz="1450" dirty="0" smtClean="0"/>
              <a:t>Considering the above data the best way to move forward is to drop the rows that have production value zero, because there is no tangible insight we could obtain from these rows. It may become possible to obtain insights from these rows but with the available data it become very difficult. </a:t>
            </a:r>
          </a:p>
          <a:p>
            <a:pPr algn="just">
              <a:buFont typeface="Arial" panose="020B0604020202020204" pitchFamily="34" charset="0"/>
              <a:buChar char="•"/>
            </a:pPr>
            <a:r>
              <a:rPr lang="en-US" sz="1450" dirty="0" smtClean="0"/>
              <a:t>Thanks to the above factors 3523 rows that have production value has zero is dropped. </a:t>
            </a:r>
          </a:p>
          <a:p>
            <a:pPr algn="just">
              <a:buFont typeface="Arial" panose="020B0604020202020204" pitchFamily="34" charset="0"/>
              <a:buChar char="•"/>
            </a:pPr>
            <a:r>
              <a:rPr lang="en-US" sz="1450" dirty="0" smtClean="0"/>
              <a:t>Now when we see the correlation coefficient, we see a high positive correlation between area and production for a lot of categories. So Agricultural Area influences Agricultural production</a:t>
            </a:r>
          </a:p>
          <a:p>
            <a:pPr>
              <a:buFont typeface="Arial" panose="020B0604020202020204" pitchFamily="34" charset="0"/>
              <a:buChar char="•"/>
            </a:pPr>
            <a:endParaRPr lang="en-US" sz="1500" dirty="0"/>
          </a:p>
        </p:txBody>
      </p:sp>
      <p:sp>
        <p:nvSpPr>
          <p:cNvPr id="2" name="Slide Number Placeholder 1">
            <a:extLst>
              <a:ext uri="{FF2B5EF4-FFF2-40B4-BE49-F238E27FC236}">
                <a16:creationId xmlns:a16="http://schemas.microsoft.com/office/drawing/2014/main" xmlns="" id="{5B347400-F1A2-FAFC-8A83-9280B6C44D15}"/>
              </a:ext>
            </a:extLst>
          </p:cNvPr>
          <p:cNvSpPr>
            <a:spLocks noGrp="1"/>
          </p:cNvSpPr>
          <p:nvPr>
            <p:ph type="sldNum" sz="quarter" idx="4"/>
          </p:nvPr>
        </p:nvSpPr>
        <p:spPr/>
        <p:txBody>
          <a:bodyPr/>
          <a:lstStyle/>
          <a:p>
            <a:fld id="{EA87306C-81BA-4795-A5CA-9392456A8C1E}" type="slidenum">
              <a:rPr lang="en-US" smtClean="0"/>
              <a:pPr/>
              <a:t>21</a:t>
            </a:fld>
            <a:endParaRPr lang="en-US" dirty="0"/>
          </a:p>
        </p:txBody>
      </p:sp>
    </p:spTree>
    <p:extLst>
      <p:ext uri="{BB962C8B-B14F-4D97-AF65-F5344CB8AC3E}">
        <p14:creationId xmlns:p14="http://schemas.microsoft.com/office/powerpoint/2010/main" val="3687440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454B2DBC-09D1-EB43-6CB5-409655E7904A}"/>
              </a:ext>
            </a:extLst>
          </p:cNvPr>
          <p:cNvSpPr>
            <a:spLocks noGrp="1"/>
          </p:cNvSpPr>
          <p:nvPr>
            <p:ph type="title"/>
          </p:nvPr>
        </p:nvSpPr>
        <p:spPr>
          <a:xfrm>
            <a:off x="933791" y="787869"/>
            <a:ext cx="2743200" cy="2142144"/>
          </a:xfrm>
        </p:spPr>
        <p:txBody>
          <a:bodyPr/>
          <a:lstStyle/>
          <a:p>
            <a:r>
              <a:rPr lang="en-US" dirty="0" smtClean="0"/>
              <a:t>Feature engineering – </a:t>
            </a:r>
            <a:r>
              <a:rPr lang="en-US" dirty="0" err="1" smtClean="0"/>
              <a:t>anova</a:t>
            </a:r>
            <a:r>
              <a:rPr lang="en-US" dirty="0" smtClean="0"/>
              <a:t> analysis</a:t>
            </a:r>
            <a:endParaRPr lang="en-US" dirty="0"/>
          </a:p>
        </p:txBody>
      </p:sp>
      <p:graphicFrame>
        <p:nvGraphicFramePr>
          <p:cNvPr id="6" name="Table Placeholder 2">
            <a:extLst>
              <a:ext uri="{FF2B5EF4-FFF2-40B4-BE49-F238E27FC236}">
                <a16:creationId xmlns:a16="http://schemas.microsoft.com/office/drawing/2014/main" xmlns="" id="{BCC98EAA-4C6E-9974-AB21-E955BE34DF52}"/>
              </a:ext>
            </a:extLst>
          </p:cNvPr>
          <p:cNvGraphicFramePr>
            <a:graphicFrameLocks noGrp="1"/>
          </p:cNvGraphicFramePr>
          <p:nvPr>
            <p:ph sz="quarter" idx="15"/>
            <p:extLst>
              <p:ext uri="{D42A27DB-BD31-4B8C-83A1-F6EECF244321}">
                <p14:modId xmlns:p14="http://schemas.microsoft.com/office/powerpoint/2010/main" val="3443717676"/>
              </p:ext>
            </p:extLst>
          </p:nvPr>
        </p:nvGraphicFramePr>
        <p:xfrm>
          <a:off x="5164138" y="1073150"/>
          <a:ext cx="6299212" cy="1079999"/>
        </p:xfrm>
        <a:graphic>
          <a:graphicData uri="http://schemas.openxmlformats.org/drawingml/2006/table">
            <a:tbl>
              <a:tblPr firstRow="1" bandRow="1">
                <a:tableStyleId>{9DCAF9ED-07DC-4A11-8D7F-57B35C25682E}</a:tableStyleId>
              </a:tblPr>
              <a:tblGrid>
                <a:gridCol w="1579562">
                  <a:extLst>
                    <a:ext uri="{9D8B030D-6E8A-4147-A177-3AD203B41FA5}">
                      <a16:colId xmlns:a16="http://schemas.microsoft.com/office/drawing/2014/main" xmlns="" val="127040821"/>
                    </a:ext>
                  </a:extLst>
                </a:gridCol>
                <a:gridCol w="1132321">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gridCol w="1259842"/>
              </a:tblGrid>
              <a:tr h="386701">
                <a:tc>
                  <a:txBody>
                    <a:bodyPr/>
                    <a:lstStyle/>
                    <a:p>
                      <a:pPr algn="ctr" fontAlgn="ctr"/>
                      <a:endParaRPr lang="en-IN" sz="1500" b="0" i="0" u="none" strike="noStrike" dirty="0">
                        <a:solidFill>
                          <a:srgbClr val="212121"/>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err="1">
                          <a:solidFill>
                            <a:schemeClr val="bg1"/>
                          </a:solidFill>
                          <a:effectLst/>
                          <a:latin typeface="Calibri" panose="020F0502020204030204" pitchFamily="34" charset="0"/>
                        </a:rPr>
                        <a:t>sum_sq</a:t>
                      </a:r>
                      <a:endParaRPr lang="en-IN" sz="15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a:solidFill>
                            <a:schemeClr val="bg1"/>
                          </a:solidFill>
                          <a:effectLst/>
                          <a:latin typeface="Calibri" panose="020F0502020204030204" pitchFamily="34" charset="0"/>
                        </a:rPr>
                        <a:t>df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PR(&gt;F)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algn="ctr" fontAlgn="ctr"/>
                      <a:r>
                        <a:rPr lang="en-IN" sz="1500" b="0" i="0" u="none" strike="noStrike" dirty="0">
                          <a:solidFill>
                            <a:srgbClr val="212121"/>
                          </a:solidFill>
                          <a:effectLst/>
                          <a:latin typeface="Times New Roman" panose="02020603050405020304" pitchFamily="18" charset="0"/>
                        </a:rPr>
                        <a:t>C(Crop)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8.55E+18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316.5614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algn="ctr" fontAlgn="ctr"/>
                      <a:r>
                        <a:rPr lang="en-IN" sz="1500" b="0" i="0" u="none" strike="noStrike">
                          <a:solidFill>
                            <a:srgbClr val="212121"/>
                          </a:solidFill>
                          <a:effectLst/>
                          <a:latin typeface="Times New Roman" panose="02020603050405020304" pitchFamily="18" charset="0"/>
                        </a:rPr>
                        <a:t>Residual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6.20E+19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238733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err="1">
                          <a:solidFill>
                            <a:srgbClr val="000000"/>
                          </a:solidFill>
                          <a:effectLst/>
                          <a:latin typeface="Calibri" panose="020F0502020204030204" pitchFamily="34" charset="0"/>
                        </a:rPr>
                        <a:t>NaN</a:t>
                      </a:r>
                      <a:endParaRPr lang="en-IN" sz="1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err="1">
                          <a:solidFill>
                            <a:srgbClr val="000000"/>
                          </a:solidFill>
                          <a:effectLst/>
                          <a:latin typeface="Calibri" panose="020F0502020204030204" pitchFamily="34" charset="0"/>
                        </a:rPr>
                        <a:t>NaN</a:t>
                      </a:r>
                      <a:endParaRPr lang="en-IN" sz="1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2" name="Slide Number Placeholder 1">
            <a:extLst>
              <a:ext uri="{FF2B5EF4-FFF2-40B4-BE49-F238E27FC236}">
                <a16:creationId xmlns:a16="http://schemas.microsoft.com/office/drawing/2014/main" xmlns="" id="{8A31D9AC-E93A-BE3D-2EB5-36EE9ED4DA93}"/>
              </a:ext>
            </a:extLst>
          </p:cNvPr>
          <p:cNvSpPr>
            <a:spLocks noGrp="1"/>
          </p:cNvSpPr>
          <p:nvPr>
            <p:ph type="sldNum" sz="quarter" idx="12"/>
          </p:nvPr>
        </p:nvSpPr>
        <p:spPr/>
        <p:txBody>
          <a:bodyPr/>
          <a:lstStyle/>
          <a:p>
            <a:fld id="{EA87306C-81BA-4795-A5CA-9392456A8C1E}" type="slidenum">
              <a:rPr lang="en-US" smtClean="0"/>
              <a:pPr/>
              <a:t>22</a:t>
            </a:fld>
            <a:endParaRPr lang="en-US" dirty="0"/>
          </a:p>
        </p:txBody>
      </p:sp>
      <p:sp>
        <p:nvSpPr>
          <p:cNvPr id="5" name="TextBox 4"/>
          <p:cNvSpPr txBox="1"/>
          <p:nvPr/>
        </p:nvSpPr>
        <p:spPr>
          <a:xfrm>
            <a:off x="5143500" y="614363"/>
            <a:ext cx="6372225" cy="369332"/>
          </a:xfrm>
          <a:prstGeom prst="rect">
            <a:avLst/>
          </a:prstGeom>
          <a:noFill/>
        </p:spPr>
        <p:txBody>
          <a:bodyPr wrap="square" rtlCol="0">
            <a:spAutoFit/>
          </a:bodyPr>
          <a:lstStyle/>
          <a:p>
            <a:r>
              <a:rPr lang="en-US" dirty="0" err="1" smtClean="0"/>
              <a:t>Anova</a:t>
            </a:r>
            <a:r>
              <a:rPr lang="en-US" dirty="0" smtClean="0"/>
              <a:t> Analysis – Crop </a:t>
            </a:r>
            <a:r>
              <a:rPr lang="en-US" dirty="0" err="1" smtClean="0"/>
              <a:t>vs</a:t>
            </a:r>
            <a:r>
              <a:rPr lang="en-US" dirty="0" smtClean="0"/>
              <a:t> production</a:t>
            </a:r>
            <a:endParaRPr lang="en-IN" dirty="0"/>
          </a:p>
        </p:txBody>
      </p:sp>
      <p:graphicFrame>
        <p:nvGraphicFramePr>
          <p:cNvPr id="9" name="Table Placeholder 2">
            <a:extLst>
              <a:ext uri="{FF2B5EF4-FFF2-40B4-BE49-F238E27FC236}">
                <a16:creationId xmlns:a16="http://schemas.microsoft.com/office/drawing/2014/main" xmlns="" id="{BCC98EAA-4C6E-9974-AB21-E955BE34DF52}"/>
              </a:ext>
            </a:extLst>
          </p:cNvPr>
          <p:cNvGraphicFramePr>
            <a:graphicFrameLocks/>
          </p:cNvGraphicFramePr>
          <p:nvPr>
            <p:extLst>
              <p:ext uri="{D42A27DB-BD31-4B8C-83A1-F6EECF244321}">
                <p14:modId xmlns:p14="http://schemas.microsoft.com/office/powerpoint/2010/main" val="741715825"/>
              </p:ext>
            </p:extLst>
          </p:nvPr>
        </p:nvGraphicFramePr>
        <p:xfrm>
          <a:off x="5216513" y="3040063"/>
          <a:ext cx="6299214" cy="1079999"/>
        </p:xfrm>
        <a:graphic>
          <a:graphicData uri="http://schemas.openxmlformats.org/drawingml/2006/table">
            <a:tbl>
              <a:tblPr firstRow="1" bandRow="1">
                <a:tableStyleId>{9DCAF9ED-07DC-4A11-8D7F-57B35C25682E}</a:tableStyleId>
              </a:tblPr>
              <a:tblGrid>
                <a:gridCol w="1570050">
                  <a:extLst>
                    <a:ext uri="{9D8B030D-6E8A-4147-A177-3AD203B41FA5}">
                      <a16:colId xmlns:a16="http://schemas.microsoft.com/office/drawing/2014/main" xmlns="" val="127040821"/>
                    </a:ext>
                  </a:extLst>
                </a:gridCol>
                <a:gridCol w="1141835">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gridCol w="1259842"/>
              </a:tblGrid>
              <a:tr h="386701">
                <a:tc>
                  <a:txBody>
                    <a:bodyPr/>
                    <a:lstStyle/>
                    <a:p>
                      <a:pPr marL="0" algn="ctr" defTabSz="914400" rtl="0" eaLnBrk="1" fontAlgn="b" latinLnBrk="0" hangingPunct="1"/>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sum_sq</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df</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PR(&gt;F)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C(State_Name)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2.47E+18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270.9823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Residual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6.81E+19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238805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10" name="TextBox 9"/>
          <p:cNvSpPr txBox="1"/>
          <p:nvPr/>
        </p:nvSpPr>
        <p:spPr>
          <a:xfrm>
            <a:off x="5143500" y="2536439"/>
            <a:ext cx="6372225" cy="369332"/>
          </a:xfrm>
          <a:prstGeom prst="rect">
            <a:avLst/>
          </a:prstGeom>
          <a:noFill/>
        </p:spPr>
        <p:txBody>
          <a:bodyPr wrap="square" rtlCol="0">
            <a:spAutoFit/>
          </a:bodyPr>
          <a:lstStyle/>
          <a:p>
            <a:r>
              <a:rPr lang="en-US" dirty="0" err="1" smtClean="0"/>
              <a:t>Anova</a:t>
            </a:r>
            <a:r>
              <a:rPr lang="en-US" dirty="0" smtClean="0"/>
              <a:t> Analysis – Crop </a:t>
            </a:r>
            <a:r>
              <a:rPr lang="en-US" dirty="0" err="1" smtClean="0"/>
              <a:t>vs</a:t>
            </a:r>
            <a:r>
              <a:rPr lang="en-US" dirty="0" smtClean="0"/>
              <a:t> </a:t>
            </a:r>
            <a:r>
              <a:rPr lang="en-US" dirty="0" err="1" smtClean="0"/>
              <a:t>State_name</a:t>
            </a:r>
            <a:endParaRPr lang="en-IN" dirty="0"/>
          </a:p>
        </p:txBody>
      </p:sp>
      <p:graphicFrame>
        <p:nvGraphicFramePr>
          <p:cNvPr id="11" name="Table Placeholder 2">
            <a:extLst>
              <a:ext uri="{FF2B5EF4-FFF2-40B4-BE49-F238E27FC236}">
                <a16:creationId xmlns:a16="http://schemas.microsoft.com/office/drawing/2014/main" xmlns="" id="{BCC98EAA-4C6E-9974-AB21-E955BE34DF52}"/>
              </a:ext>
            </a:extLst>
          </p:cNvPr>
          <p:cNvGraphicFramePr>
            <a:graphicFrameLocks/>
          </p:cNvGraphicFramePr>
          <p:nvPr>
            <p:extLst>
              <p:ext uri="{D42A27DB-BD31-4B8C-83A1-F6EECF244321}">
                <p14:modId xmlns:p14="http://schemas.microsoft.com/office/powerpoint/2010/main" val="2336282532"/>
              </p:ext>
            </p:extLst>
          </p:nvPr>
        </p:nvGraphicFramePr>
        <p:xfrm>
          <a:off x="5216513" y="4892675"/>
          <a:ext cx="6299213" cy="1079999"/>
        </p:xfrm>
        <a:graphic>
          <a:graphicData uri="http://schemas.openxmlformats.org/drawingml/2006/table">
            <a:tbl>
              <a:tblPr firstRow="1" bandRow="1">
                <a:tableStyleId>{9DCAF9ED-07DC-4A11-8D7F-57B35C25682E}</a:tableStyleId>
              </a:tblPr>
              <a:tblGrid>
                <a:gridCol w="1555762">
                  <a:extLst>
                    <a:ext uri="{9D8B030D-6E8A-4147-A177-3AD203B41FA5}">
                      <a16:colId xmlns:a16="http://schemas.microsoft.com/office/drawing/2014/main" xmlns="" val="127040821"/>
                    </a:ext>
                  </a:extLst>
                </a:gridCol>
                <a:gridCol w="1156122">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gridCol w="1259842"/>
              </a:tblGrid>
              <a:tr h="386701">
                <a:tc>
                  <a:txBody>
                    <a:bodyPr/>
                    <a:lstStyle/>
                    <a:p>
                      <a:pPr marL="0" algn="ctr" defTabSz="914400" rtl="0" eaLnBrk="1" fontAlgn="b" latinLnBrk="0" hangingPunct="1"/>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sum_sq</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df</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PR(&gt;F)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C(District_Name)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3.76E+18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645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20.80315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Residual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6.68E+19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238192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12" name="TextBox 11"/>
          <p:cNvSpPr txBox="1"/>
          <p:nvPr/>
        </p:nvSpPr>
        <p:spPr>
          <a:xfrm>
            <a:off x="5143500" y="4458515"/>
            <a:ext cx="6372225" cy="369332"/>
          </a:xfrm>
          <a:prstGeom prst="rect">
            <a:avLst/>
          </a:prstGeom>
          <a:noFill/>
        </p:spPr>
        <p:txBody>
          <a:bodyPr wrap="square" rtlCol="0">
            <a:spAutoFit/>
          </a:bodyPr>
          <a:lstStyle/>
          <a:p>
            <a:r>
              <a:rPr lang="en-US" dirty="0" err="1" smtClean="0"/>
              <a:t>Anova</a:t>
            </a:r>
            <a:r>
              <a:rPr lang="en-US" dirty="0" smtClean="0"/>
              <a:t> Analysis – Crop </a:t>
            </a:r>
            <a:r>
              <a:rPr lang="en-US" dirty="0" err="1" smtClean="0"/>
              <a:t>vs</a:t>
            </a:r>
            <a:r>
              <a:rPr lang="en-US" dirty="0" smtClean="0"/>
              <a:t> </a:t>
            </a:r>
            <a:r>
              <a:rPr lang="en-US" dirty="0" err="1" smtClean="0"/>
              <a:t>District_name</a:t>
            </a:r>
            <a:endParaRPr lang="en-IN" dirty="0"/>
          </a:p>
        </p:txBody>
      </p:sp>
      <p:sp>
        <p:nvSpPr>
          <p:cNvPr id="18" name="Rectangle 5"/>
          <p:cNvSpPr>
            <a:spLocks noChangeArrowheads="1"/>
          </p:cNvSpPr>
          <p:nvPr/>
        </p:nvSpPr>
        <p:spPr bwMode="auto">
          <a:xfrm rot="10800000" flipV="1">
            <a:off x="476590" y="3181242"/>
            <a:ext cx="365760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anose="020B0604020202020204" pitchFamily="34" charset="0"/>
              </a:rPr>
              <a:t>ANOVA for feature selection is a statistical technique for determining the association between numerous independent variables (features) and a single dependent variable (target. ANOVA aids in the process of identifying the most informative characteristics for use in developing prediction models or carrying out additional research by evaluating the importance of variations in means or variances across various feature levels or groups.</a:t>
            </a:r>
          </a:p>
        </p:txBody>
      </p:sp>
    </p:spTree>
    <p:extLst>
      <p:ext uri="{BB962C8B-B14F-4D97-AF65-F5344CB8AC3E}">
        <p14:creationId xmlns:p14="http://schemas.microsoft.com/office/powerpoint/2010/main" val="3090091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454B2DBC-09D1-EB43-6CB5-409655E7904A}"/>
              </a:ext>
            </a:extLst>
          </p:cNvPr>
          <p:cNvSpPr>
            <a:spLocks noGrp="1"/>
          </p:cNvSpPr>
          <p:nvPr>
            <p:ph type="title"/>
          </p:nvPr>
        </p:nvSpPr>
        <p:spPr>
          <a:xfrm>
            <a:off x="933791" y="787869"/>
            <a:ext cx="2743200" cy="2142144"/>
          </a:xfrm>
        </p:spPr>
        <p:txBody>
          <a:bodyPr/>
          <a:lstStyle/>
          <a:p>
            <a:r>
              <a:rPr lang="en-US" dirty="0" smtClean="0"/>
              <a:t>Feature engineering – </a:t>
            </a:r>
            <a:r>
              <a:rPr lang="en-US" dirty="0" err="1" smtClean="0"/>
              <a:t>anova</a:t>
            </a:r>
            <a:r>
              <a:rPr lang="en-US" dirty="0" smtClean="0"/>
              <a:t> analysis</a:t>
            </a:r>
            <a:endParaRPr lang="en-US" dirty="0"/>
          </a:p>
        </p:txBody>
      </p:sp>
      <p:sp>
        <p:nvSpPr>
          <p:cNvPr id="21" name="Text Placeholder 20">
            <a:extLst>
              <a:ext uri="{FF2B5EF4-FFF2-40B4-BE49-F238E27FC236}">
                <a16:creationId xmlns:a16="http://schemas.microsoft.com/office/drawing/2014/main" xmlns="" id="{049D9BA1-EC7F-6880-70CD-B2D683881097}"/>
              </a:ext>
            </a:extLst>
          </p:cNvPr>
          <p:cNvSpPr>
            <a:spLocks noGrp="1"/>
          </p:cNvSpPr>
          <p:nvPr>
            <p:ph type="body" sz="quarter" idx="16"/>
          </p:nvPr>
        </p:nvSpPr>
        <p:spPr>
          <a:xfrm>
            <a:off x="933791" y="3189157"/>
            <a:ext cx="2920796" cy="2927350"/>
          </a:xfrm>
        </p:spPr>
        <p:txBody>
          <a:bodyPr/>
          <a:lstStyle/>
          <a:p>
            <a:pPr marL="285750" indent="-285750">
              <a:buFont typeface="Arial" panose="020B0604020202020204" pitchFamily="34" charset="0"/>
              <a:buChar char="•"/>
            </a:pPr>
            <a:r>
              <a:rPr lang="en-US" sz="1350" b="1" dirty="0" smtClean="0"/>
              <a:t>C(Category) - </a:t>
            </a:r>
            <a:r>
              <a:rPr lang="en-US" sz="1350" dirty="0" smtClean="0"/>
              <a:t>"</a:t>
            </a:r>
            <a:r>
              <a:rPr lang="en-US" sz="1350" dirty="0"/>
              <a:t>C" stands for categorical variable, indicating </a:t>
            </a:r>
            <a:r>
              <a:rPr lang="en-US" sz="1350" dirty="0" smtClean="0"/>
              <a:t>the categorical column </a:t>
            </a:r>
            <a:r>
              <a:rPr lang="en-US" sz="1350" dirty="0"/>
              <a:t>being analyzed in the ANOVA</a:t>
            </a:r>
            <a:r>
              <a:rPr lang="en-US" sz="1350" dirty="0" smtClean="0"/>
              <a:t>.</a:t>
            </a:r>
          </a:p>
          <a:p>
            <a:pPr marL="285750" indent="-285750">
              <a:buFont typeface="Arial" panose="020B0604020202020204" pitchFamily="34" charset="0"/>
              <a:buChar char="•"/>
            </a:pPr>
            <a:r>
              <a:rPr lang="en-US" sz="1350" b="1" dirty="0" smtClean="0"/>
              <a:t>Residual</a:t>
            </a:r>
            <a:r>
              <a:rPr lang="en-US" sz="1350" dirty="0" smtClean="0"/>
              <a:t> - The </a:t>
            </a:r>
            <a:r>
              <a:rPr lang="en-US" sz="1350" dirty="0"/>
              <a:t>residual, also known as the error term, represents the unexplained variation in the data after accounting for the effects of the factors being </a:t>
            </a:r>
            <a:r>
              <a:rPr lang="en-US" sz="1350" dirty="0" smtClean="0"/>
              <a:t>analyzed</a:t>
            </a:r>
            <a:endParaRPr lang="en-US" sz="1350" dirty="0"/>
          </a:p>
        </p:txBody>
      </p:sp>
      <p:graphicFrame>
        <p:nvGraphicFramePr>
          <p:cNvPr id="6" name="Table Placeholder 2">
            <a:extLst>
              <a:ext uri="{FF2B5EF4-FFF2-40B4-BE49-F238E27FC236}">
                <a16:creationId xmlns:a16="http://schemas.microsoft.com/office/drawing/2014/main" xmlns="" id="{BCC98EAA-4C6E-9974-AB21-E955BE34DF52}"/>
              </a:ext>
            </a:extLst>
          </p:cNvPr>
          <p:cNvGraphicFramePr>
            <a:graphicFrameLocks noGrp="1"/>
          </p:cNvGraphicFramePr>
          <p:nvPr>
            <p:ph sz="quarter" idx="15"/>
            <p:extLst>
              <p:ext uri="{D42A27DB-BD31-4B8C-83A1-F6EECF244321}">
                <p14:modId xmlns:p14="http://schemas.microsoft.com/office/powerpoint/2010/main" val="2598516201"/>
              </p:ext>
            </p:extLst>
          </p:nvPr>
        </p:nvGraphicFramePr>
        <p:xfrm>
          <a:off x="5164138" y="1073150"/>
          <a:ext cx="6299212" cy="1079999"/>
        </p:xfrm>
        <a:graphic>
          <a:graphicData uri="http://schemas.openxmlformats.org/drawingml/2006/table">
            <a:tbl>
              <a:tblPr firstRow="1" bandRow="1">
                <a:tableStyleId>{9DCAF9ED-07DC-4A11-8D7F-57B35C25682E}</a:tableStyleId>
              </a:tblPr>
              <a:tblGrid>
                <a:gridCol w="1579562">
                  <a:extLst>
                    <a:ext uri="{9D8B030D-6E8A-4147-A177-3AD203B41FA5}">
                      <a16:colId xmlns:a16="http://schemas.microsoft.com/office/drawing/2014/main" xmlns="" val="127040821"/>
                    </a:ext>
                  </a:extLst>
                </a:gridCol>
                <a:gridCol w="1132321">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gridCol w="1259842"/>
              </a:tblGrid>
              <a:tr h="386701">
                <a:tc>
                  <a:txBody>
                    <a:bodyPr/>
                    <a:lstStyle/>
                    <a:p>
                      <a:pPr marL="0" algn="ctr" defTabSz="914400" rtl="0" eaLnBrk="1" fontAlgn="b" latinLnBrk="0" hangingPunct="1"/>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sum_sq</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df</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PR(&gt;F)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C(Crop_Year)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8.24E+15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1.549766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0.06367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Residual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7.06E+19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238819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2" name="Slide Number Placeholder 1">
            <a:extLst>
              <a:ext uri="{FF2B5EF4-FFF2-40B4-BE49-F238E27FC236}">
                <a16:creationId xmlns:a16="http://schemas.microsoft.com/office/drawing/2014/main" xmlns="" id="{8A31D9AC-E93A-BE3D-2EB5-36EE9ED4DA93}"/>
              </a:ext>
            </a:extLst>
          </p:cNvPr>
          <p:cNvSpPr>
            <a:spLocks noGrp="1"/>
          </p:cNvSpPr>
          <p:nvPr>
            <p:ph type="sldNum" sz="quarter" idx="12"/>
          </p:nvPr>
        </p:nvSpPr>
        <p:spPr/>
        <p:txBody>
          <a:bodyPr/>
          <a:lstStyle/>
          <a:p>
            <a:fld id="{EA87306C-81BA-4795-A5CA-9392456A8C1E}" type="slidenum">
              <a:rPr lang="en-US" smtClean="0"/>
              <a:pPr/>
              <a:t>23</a:t>
            </a:fld>
            <a:endParaRPr lang="en-US" dirty="0"/>
          </a:p>
        </p:txBody>
      </p:sp>
      <p:sp>
        <p:nvSpPr>
          <p:cNvPr id="5" name="TextBox 4"/>
          <p:cNvSpPr txBox="1"/>
          <p:nvPr/>
        </p:nvSpPr>
        <p:spPr>
          <a:xfrm>
            <a:off x="5143500" y="614363"/>
            <a:ext cx="6372225" cy="369332"/>
          </a:xfrm>
          <a:prstGeom prst="rect">
            <a:avLst/>
          </a:prstGeom>
          <a:noFill/>
        </p:spPr>
        <p:txBody>
          <a:bodyPr wrap="square" rtlCol="0">
            <a:spAutoFit/>
          </a:bodyPr>
          <a:lstStyle/>
          <a:p>
            <a:r>
              <a:rPr lang="en-US" dirty="0" err="1" smtClean="0"/>
              <a:t>Anova</a:t>
            </a:r>
            <a:r>
              <a:rPr lang="en-US" dirty="0" smtClean="0"/>
              <a:t> Analysis – Crop </a:t>
            </a:r>
            <a:r>
              <a:rPr lang="en-US" dirty="0" err="1" smtClean="0"/>
              <a:t>vs</a:t>
            </a:r>
            <a:r>
              <a:rPr lang="en-US" dirty="0" smtClean="0"/>
              <a:t> </a:t>
            </a:r>
            <a:r>
              <a:rPr lang="en-US" dirty="0" err="1" smtClean="0"/>
              <a:t>Crop_Year</a:t>
            </a:r>
            <a:endParaRPr lang="en-IN" dirty="0"/>
          </a:p>
        </p:txBody>
      </p:sp>
      <p:graphicFrame>
        <p:nvGraphicFramePr>
          <p:cNvPr id="9" name="Table Placeholder 2">
            <a:extLst>
              <a:ext uri="{FF2B5EF4-FFF2-40B4-BE49-F238E27FC236}">
                <a16:creationId xmlns:a16="http://schemas.microsoft.com/office/drawing/2014/main" xmlns="" id="{BCC98EAA-4C6E-9974-AB21-E955BE34DF52}"/>
              </a:ext>
            </a:extLst>
          </p:cNvPr>
          <p:cNvGraphicFramePr>
            <a:graphicFrameLocks/>
          </p:cNvGraphicFramePr>
          <p:nvPr>
            <p:extLst>
              <p:ext uri="{D42A27DB-BD31-4B8C-83A1-F6EECF244321}">
                <p14:modId xmlns:p14="http://schemas.microsoft.com/office/powerpoint/2010/main" val="236743013"/>
              </p:ext>
            </p:extLst>
          </p:nvPr>
        </p:nvGraphicFramePr>
        <p:xfrm>
          <a:off x="5216513" y="3040063"/>
          <a:ext cx="6299214" cy="1079999"/>
        </p:xfrm>
        <a:graphic>
          <a:graphicData uri="http://schemas.openxmlformats.org/drawingml/2006/table">
            <a:tbl>
              <a:tblPr firstRow="1" bandRow="1">
                <a:tableStyleId>{9DCAF9ED-07DC-4A11-8D7F-57B35C25682E}</a:tableStyleId>
              </a:tblPr>
              <a:tblGrid>
                <a:gridCol w="1570050">
                  <a:extLst>
                    <a:ext uri="{9D8B030D-6E8A-4147-A177-3AD203B41FA5}">
                      <a16:colId xmlns:a16="http://schemas.microsoft.com/office/drawing/2014/main" xmlns="" val="127040821"/>
                    </a:ext>
                  </a:extLst>
                </a:gridCol>
                <a:gridCol w="1141835">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gridCol w="1259842"/>
              </a:tblGrid>
              <a:tr h="386701">
                <a:tc>
                  <a:txBody>
                    <a:bodyPr/>
                    <a:lstStyle/>
                    <a:p>
                      <a:pPr marL="0" algn="ctr" defTabSz="914400" rtl="0" eaLnBrk="1" fontAlgn="b" latinLnBrk="0" hangingPunct="1"/>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sum_sq</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err="1">
                          <a:solidFill>
                            <a:schemeClr val="bg1"/>
                          </a:solidFill>
                          <a:effectLst/>
                          <a:latin typeface="Calibri" panose="020F0502020204030204" pitchFamily="34" charset="0"/>
                          <a:ea typeface="+mn-ea"/>
                          <a:cs typeface="+mn-cs"/>
                        </a:rPr>
                        <a:t>df</a:t>
                      </a:r>
                      <a:endParaRPr lang="en-IN" sz="1500" b="1" i="0" u="none" strike="noStrike" kern="1200" dirty="0">
                        <a:solidFill>
                          <a:schemeClr val="bg1"/>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1" i="0" u="none" strike="noStrike" kern="1200" dirty="0">
                          <a:solidFill>
                            <a:schemeClr val="bg1"/>
                          </a:solidFill>
                          <a:effectLst/>
                          <a:latin typeface="Calibri" panose="020F0502020204030204" pitchFamily="34" charset="0"/>
                          <a:ea typeface="+mn-ea"/>
                          <a:cs typeface="+mn-cs"/>
                        </a:rPr>
                        <a:t>PR(&gt;F)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C(Season)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2.55E+17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173.4015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a:solidFill>
                            <a:srgbClr val="000000"/>
                          </a:solidFill>
                          <a:effectLst/>
                          <a:latin typeface="Calibri" panose="020F0502020204030204" pitchFamily="34" charset="0"/>
                          <a:ea typeface="+mn-ea"/>
                          <a:cs typeface="+mn-cs"/>
                        </a:rPr>
                        <a:t>8.01E-185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Residual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7.03E+19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a:solidFill>
                            <a:srgbClr val="000000"/>
                          </a:solidFill>
                          <a:effectLst/>
                          <a:latin typeface="Calibri" panose="020F0502020204030204" pitchFamily="34" charset="0"/>
                          <a:ea typeface="+mn-ea"/>
                          <a:cs typeface="+mn-cs"/>
                        </a:rPr>
                        <a:t>238832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IN" sz="1500" b="0" i="0" u="none" strike="noStrike" kern="1200" dirty="0" err="1">
                          <a:solidFill>
                            <a:srgbClr val="000000"/>
                          </a:solidFill>
                          <a:effectLst/>
                          <a:latin typeface="Calibri" panose="020F0502020204030204" pitchFamily="34" charset="0"/>
                          <a:ea typeface="+mn-ea"/>
                          <a:cs typeface="+mn-cs"/>
                        </a:rPr>
                        <a:t>NaN</a:t>
                      </a:r>
                      <a:endParaRPr lang="en-IN" sz="15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10" name="TextBox 9"/>
          <p:cNvSpPr txBox="1"/>
          <p:nvPr/>
        </p:nvSpPr>
        <p:spPr>
          <a:xfrm>
            <a:off x="5143500" y="2536439"/>
            <a:ext cx="6372225" cy="369332"/>
          </a:xfrm>
          <a:prstGeom prst="rect">
            <a:avLst/>
          </a:prstGeom>
          <a:noFill/>
        </p:spPr>
        <p:txBody>
          <a:bodyPr wrap="square" rtlCol="0">
            <a:spAutoFit/>
          </a:bodyPr>
          <a:lstStyle/>
          <a:p>
            <a:r>
              <a:rPr lang="en-US" dirty="0" err="1" smtClean="0"/>
              <a:t>Anova</a:t>
            </a:r>
            <a:r>
              <a:rPr lang="en-US" dirty="0" smtClean="0"/>
              <a:t> Analysis – Crop </a:t>
            </a:r>
            <a:r>
              <a:rPr lang="en-US" dirty="0" err="1" smtClean="0"/>
              <a:t>vs</a:t>
            </a:r>
            <a:r>
              <a:rPr lang="en-US" dirty="0" smtClean="0"/>
              <a:t> Season</a:t>
            </a:r>
            <a:endParaRPr lang="en-IN" dirty="0"/>
          </a:p>
        </p:txBody>
      </p:sp>
      <p:sp>
        <p:nvSpPr>
          <p:cNvPr id="3" name="TextBox 2"/>
          <p:cNvSpPr txBox="1"/>
          <p:nvPr/>
        </p:nvSpPr>
        <p:spPr>
          <a:xfrm>
            <a:off x="4686300" y="4246764"/>
            <a:ext cx="6372225" cy="2462213"/>
          </a:xfrm>
          <a:prstGeom prst="rect">
            <a:avLst/>
          </a:prstGeom>
          <a:noFill/>
        </p:spPr>
        <p:txBody>
          <a:bodyPr wrap="square" numCol="1" rtlCol="0">
            <a:spAutoFit/>
          </a:bodyPr>
          <a:lstStyle/>
          <a:p>
            <a:pPr algn="just" defTabSz="811213"/>
            <a:r>
              <a:rPr lang="en-US" sz="1100" b="1" dirty="0" err="1" smtClean="0"/>
              <a:t>Sum_sq</a:t>
            </a:r>
            <a:r>
              <a:rPr lang="en-US" sz="1100" b="1" dirty="0" smtClean="0"/>
              <a:t> - </a:t>
            </a:r>
            <a:r>
              <a:rPr lang="en-US" sz="1100" dirty="0"/>
              <a:t>This column represents the </a:t>
            </a:r>
            <a:r>
              <a:rPr lang="en-US" sz="1100" b="1" dirty="0"/>
              <a:t>sum of squared</a:t>
            </a:r>
            <a:r>
              <a:rPr lang="en-US" sz="1100" dirty="0"/>
              <a:t> deviations from the mean. In ANOVA, there are typically two sources of variation: between groups (also known as "treatment" or "model" variation) and within groups (also known as "error" or "residual" variation</a:t>
            </a:r>
            <a:r>
              <a:rPr lang="en-US" sz="1100" dirty="0" smtClean="0"/>
              <a:t>).</a:t>
            </a:r>
          </a:p>
          <a:p>
            <a:pPr algn="just"/>
            <a:endParaRPr lang="en-US" sz="1100" dirty="0" smtClean="0"/>
          </a:p>
          <a:p>
            <a:pPr algn="just"/>
            <a:r>
              <a:rPr lang="en-IN" sz="1100" b="1" dirty="0" err="1" smtClean="0"/>
              <a:t>df</a:t>
            </a:r>
            <a:r>
              <a:rPr lang="en-IN" sz="1100" dirty="0" smtClean="0"/>
              <a:t>: </a:t>
            </a:r>
            <a:r>
              <a:rPr lang="en-US" sz="1100" b="1" dirty="0"/>
              <a:t>Degrees of freedom </a:t>
            </a:r>
            <a:r>
              <a:rPr lang="en-US" sz="1100" dirty="0"/>
              <a:t>represent the number of independent pieces of information available for estimating a parameter</a:t>
            </a:r>
            <a:r>
              <a:rPr lang="en-US" sz="1100" dirty="0" smtClean="0"/>
              <a:t>.</a:t>
            </a:r>
          </a:p>
          <a:p>
            <a:pPr algn="just"/>
            <a:endParaRPr lang="en-US" sz="1100" dirty="0" smtClean="0"/>
          </a:p>
          <a:p>
            <a:pPr algn="just"/>
            <a:r>
              <a:rPr lang="en-US" sz="1100" b="1" dirty="0" smtClean="0"/>
              <a:t>F : </a:t>
            </a:r>
            <a:r>
              <a:rPr lang="en-US" sz="1100" dirty="0"/>
              <a:t>The </a:t>
            </a:r>
            <a:r>
              <a:rPr lang="en-US" sz="1100" b="1" dirty="0"/>
              <a:t>F-statistic</a:t>
            </a:r>
            <a:r>
              <a:rPr lang="en-US" sz="1100" dirty="0"/>
              <a:t> is a ratio of the variance between groups to the variance within groups. It is calculated by dividing the mean square for the factor by the mean square for the residual. </a:t>
            </a:r>
            <a:endParaRPr lang="en-US" sz="1100" dirty="0" smtClean="0"/>
          </a:p>
          <a:p>
            <a:pPr algn="just"/>
            <a:endParaRPr lang="en-US" sz="1100" dirty="0" smtClean="0"/>
          </a:p>
          <a:p>
            <a:pPr algn="just"/>
            <a:r>
              <a:rPr lang="en-US" sz="1100" b="1" dirty="0" smtClean="0"/>
              <a:t>PR(&gt;F): </a:t>
            </a:r>
            <a:r>
              <a:rPr lang="en-US" sz="1100" dirty="0"/>
              <a:t>The </a:t>
            </a:r>
            <a:r>
              <a:rPr lang="en-US" sz="1100" b="1" dirty="0"/>
              <a:t>p-value</a:t>
            </a:r>
            <a:r>
              <a:rPr lang="en-US" sz="1100" dirty="0"/>
              <a:t> associated with the F-statistic indicates the probability of observing an F-value as extreme as, or more extreme than, the one calculated, assuming that the null hypothesis is true. In ANOVA, the null hypothesis typically states that there is no significant difference between group means (i.e., the factor being analyzed has no effect on the target variable).</a:t>
            </a:r>
            <a:endParaRPr lang="en-IN" sz="1100" b="1" dirty="0"/>
          </a:p>
        </p:txBody>
      </p:sp>
    </p:spTree>
    <p:extLst>
      <p:ext uri="{BB962C8B-B14F-4D97-AF65-F5344CB8AC3E}">
        <p14:creationId xmlns:p14="http://schemas.microsoft.com/office/powerpoint/2010/main" val="4097639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D682336-2973-D5FA-2FBF-7B9AA0E56191}"/>
              </a:ext>
            </a:extLst>
          </p:cNvPr>
          <p:cNvSpPr>
            <a:spLocks noGrp="1"/>
          </p:cNvSpPr>
          <p:nvPr>
            <p:ph type="title"/>
          </p:nvPr>
        </p:nvSpPr>
        <p:spPr>
          <a:xfrm>
            <a:off x="-10559" y="1"/>
            <a:ext cx="4952999" cy="2182482"/>
          </a:xfrm>
        </p:spPr>
        <p:txBody>
          <a:bodyPr/>
          <a:lstStyle/>
          <a:p>
            <a:r>
              <a:rPr lang="en-US" dirty="0" smtClean="0"/>
              <a:t>Insights from </a:t>
            </a:r>
            <a:r>
              <a:rPr lang="en-US" dirty="0" err="1" smtClean="0"/>
              <a:t>anova</a:t>
            </a:r>
            <a:r>
              <a:rPr lang="en-US" dirty="0" smtClean="0"/>
              <a:t> analysis</a:t>
            </a:r>
            <a:endParaRPr lang="en-US" dirty="0"/>
          </a:p>
        </p:txBody>
      </p:sp>
      <p:pic>
        <p:nvPicPr>
          <p:cNvPr id="60" name="Picture Placeholder 59" descr="A picture containing grass sprouting">
            <a:extLst>
              <a:ext uri="{FF2B5EF4-FFF2-40B4-BE49-F238E27FC236}">
                <a16:creationId xmlns:a16="http://schemas.microsoft.com/office/drawing/2014/main" xmlns=""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79" b="179"/>
          <a:stretch/>
        </p:blipFill>
        <p:spPr>
          <a:xfrm>
            <a:off x="4942932" y="0"/>
            <a:ext cx="7249067" cy="2182483"/>
          </a:xfrm>
        </p:spPr>
      </p:pic>
      <p:sp>
        <p:nvSpPr>
          <p:cNvPr id="8" name="Text Placeholder 7">
            <a:extLst>
              <a:ext uri="{FF2B5EF4-FFF2-40B4-BE49-F238E27FC236}">
                <a16:creationId xmlns:a16="http://schemas.microsoft.com/office/drawing/2014/main" xmlns="" id="{1944C2A3-12E7-A6E7-1D8A-9A1EC6331F24}"/>
              </a:ext>
            </a:extLst>
          </p:cNvPr>
          <p:cNvSpPr>
            <a:spLocks noGrp="1"/>
          </p:cNvSpPr>
          <p:nvPr>
            <p:ph type="body" sz="quarter" idx="12"/>
          </p:nvPr>
        </p:nvSpPr>
        <p:spPr>
          <a:xfrm>
            <a:off x="425590" y="2619094"/>
            <a:ext cx="10534072" cy="3300645"/>
          </a:xfrm>
        </p:spPr>
        <p:txBody>
          <a:bodyPr/>
          <a:lstStyle/>
          <a:p>
            <a:pPr algn="just"/>
            <a:r>
              <a:rPr lang="en-US" sz="1500" b="1" dirty="0"/>
              <a:t>Crop</a:t>
            </a:r>
            <a:r>
              <a:rPr lang="en-US" sz="1500" dirty="0"/>
              <a:t>:</a:t>
            </a:r>
          </a:p>
          <a:p>
            <a:pPr lvl="1" algn="just"/>
            <a:r>
              <a:rPr lang="en-US" sz="1500" dirty="0"/>
              <a:t>The variation in crop types significantly affects the target variable, as indicated by the large F-statistic of 316.56 and a p-value of 0, suggesting strong evidence against the null hypothesis. Different crops likely have distinct impacts on the outcome being analyzed.</a:t>
            </a:r>
          </a:p>
          <a:p>
            <a:pPr algn="just"/>
            <a:r>
              <a:rPr lang="en-US" sz="1500" b="1" dirty="0" err="1"/>
              <a:t>State_Name</a:t>
            </a:r>
            <a:r>
              <a:rPr lang="en-US" sz="1500" dirty="0"/>
              <a:t>:</a:t>
            </a:r>
          </a:p>
          <a:p>
            <a:pPr lvl="1" algn="just"/>
            <a:r>
              <a:rPr lang="en-US" sz="1500" dirty="0"/>
              <a:t>Variation across different states significantly influences the target variable, with a high F-statistic of 270.98 and a p-value of 0. This suggests that the geographical location, possibly reflecting different climate conditions, soil types, or agricultural practices, has a notable impact on the outcome.</a:t>
            </a:r>
          </a:p>
          <a:p>
            <a:pPr algn="just"/>
            <a:r>
              <a:rPr lang="en-US" sz="1500" b="1" dirty="0" err="1"/>
              <a:t>District_Name</a:t>
            </a:r>
            <a:r>
              <a:rPr lang="en-US" sz="1500" dirty="0"/>
              <a:t>:</a:t>
            </a:r>
          </a:p>
          <a:p>
            <a:pPr lvl="1" algn="just"/>
            <a:r>
              <a:rPr lang="en-US" sz="1500" dirty="0"/>
              <a:t>The district in which the data was collected also has a significant effect on the target variable, as indicated by the F-statistic of 20.80 and a p-value of 0. This suggests that local factors specific to each district, such as agricultural policies, infrastructure, or environmental conditions, play a role in determining the outcome.</a:t>
            </a:r>
          </a:p>
          <a:p>
            <a:endParaRPr lang="en-US" dirty="0"/>
          </a:p>
        </p:txBody>
      </p:sp>
      <p:sp>
        <p:nvSpPr>
          <p:cNvPr id="2" name="Slide Number Placeholder 1">
            <a:extLst>
              <a:ext uri="{FF2B5EF4-FFF2-40B4-BE49-F238E27FC236}">
                <a16:creationId xmlns:a16="http://schemas.microsoft.com/office/drawing/2014/main" xmlns="" id="{98B4D8E8-D0EF-11C8-495B-3876957CDB28}"/>
              </a:ext>
            </a:extLst>
          </p:cNvPr>
          <p:cNvSpPr>
            <a:spLocks noGrp="1"/>
          </p:cNvSpPr>
          <p:nvPr>
            <p:ph type="sldNum" sz="quarter" idx="4"/>
          </p:nvPr>
        </p:nvSpPr>
        <p:spPr/>
        <p:txBody>
          <a:bodyPr/>
          <a:lstStyle/>
          <a:p>
            <a:fld id="{EA87306C-81BA-4795-A5CA-9392456A8C1E}" type="slidenum">
              <a:rPr lang="en-US" smtClean="0"/>
              <a:pPr/>
              <a:t>24</a:t>
            </a:fld>
            <a:endParaRPr lang="en-US" dirty="0"/>
          </a:p>
        </p:txBody>
      </p:sp>
    </p:spTree>
    <p:extLst>
      <p:ext uri="{BB962C8B-B14F-4D97-AF65-F5344CB8AC3E}">
        <p14:creationId xmlns:p14="http://schemas.microsoft.com/office/powerpoint/2010/main" val="1884517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D682336-2973-D5FA-2FBF-7B9AA0E56191}"/>
              </a:ext>
            </a:extLst>
          </p:cNvPr>
          <p:cNvSpPr>
            <a:spLocks noGrp="1"/>
          </p:cNvSpPr>
          <p:nvPr>
            <p:ph type="title"/>
          </p:nvPr>
        </p:nvSpPr>
        <p:spPr>
          <a:xfrm>
            <a:off x="-10559" y="1"/>
            <a:ext cx="4952999" cy="2182482"/>
          </a:xfrm>
        </p:spPr>
        <p:txBody>
          <a:bodyPr/>
          <a:lstStyle/>
          <a:p>
            <a:r>
              <a:rPr lang="en-US" dirty="0" smtClean="0"/>
              <a:t>Insights from </a:t>
            </a:r>
            <a:r>
              <a:rPr lang="en-US" dirty="0" err="1" smtClean="0"/>
              <a:t>anova</a:t>
            </a:r>
            <a:r>
              <a:rPr lang="en-US" dirty="0" smtClean="0"/>
              <a:t> analysis</a:t>
            </a:r>
            <a:endParaRPr lang="en-US" dirty="0"/>
          </a:p>
        </p:txBody>
      </p:sp>
      <p:pic>
        <p:nvPicPr>
          <p:cNvPr id="60" name="Picture Placeholder 59" descr="A picture containing grass sprouting">
            <a:extLst>
              <a:ext uri="{FF2B5EF4-FFF2-40B4-BE49-F238E27FC236}">
                <a16:creationId xmlns:a16="http://schemas.microsoft.com/office/drawing/2014/main" xmlns=""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79" b="179"/>
          <a:stretch/>
        </p:blipFill>
        <p:spPr>
          <a:xfrm>
            <a:off x="4942932" y="0"/>
            <a:ext cx="7249067" cy="2182483"/>
          </a:xfrm>
        </p:spPr>
      </p:pic>
      <p:sp>
        <p:nvSpPr>
          <p:cNvPr id="8" name="Text Placeholder 7">
            <a:extLst>
              <a:ext uri="{FF2B5EF4-FFF2-40B4-BE49-F238E27FC236}">
                <a16:creationId xmlns:a16="http://schemas.microsoft.com/office/drawing/2014/main" xmlns="" id="{1944C2A3-12E7-A6E7-1D8A-9A1EC6331F24}"/>
              </a:ext>
            </a:extLst>
          </p:cNvPr>
          <p:cNvSpPr>
            <a:spLocks noGrp="1"/>
          </p:cNvSpPr>
          <p:nvPr>
            <p:ph type="body" sz="quarter" idx="12"/>
          </p:nvPr>
        </p:nvSpPr>
        <p:spPr>
          <a:xfrm>
            <a:off x="425590" y="2182483"/>
            <a:ext cx="10534072" cy="3300645"/>
          </a:xfrm>
        </p:spPr>
        <p:txBody>
          <a:bodyPr/>
          <a:lstStyle/>
          <a:p>
            <a:pPr algn="just"/>
            <a:r>
              <a:rPr lang="en-US" sz="1500" b="1" dirty="0" err="1" smtClean="0"/>
              <a:t>Crop_Year</a:t>
            </a:r>
            <a:r>
              <a:rPr lang="en-US" sz="1500" dirty="0" smtClean="0"/>
              <a:t>:</a:t>
            </a:r>
          </a:p>
          <a:p>
            <a:pPr lvl="1" algn="just"/>
            <a:r>
              <a:rPr lang="en-US" sz="1500" dirty="0" smtClean="0"/>
              <a:t>While the variation in crop years shows some influence on the target variable, the evidence is less strong compared to other categorical variables, with a lower F-statistic of 1.55 and a p-value of 0.06367. This suggests that while there may be some differences in outcomes across different years, they are not as pronounced as other factors.</a:t>
            </a:r>
          </a:p>
          <a:p>
            <a:pPr algn="just"/>
            <a:r>
              <a:rPr lang="en-US" sz="1500" b="1" dirty="0" smtClean="0"/>
              <a:t>Season</a:t>
            </a:r>
            <a:r>
              <a:rPr lang="en-US" sz="1500" dirty="0" smtClean="0"/>
              <a:t>:</a:t>
            </a:r>
          </a:p>
          <a:p>
            <a:pPr lvl="1" algn="just"/>
            <a:r>
              <a:rPr lang="en-US" sz="1500" dirty="0" smtClean="0"/>
              <a:t>The variation in seasons significantly impacts the target variable, with a high F-statistic of 173.40 and an extremely low p-value (8.01E-185). This indicates that the choice of season, whether it be monsoon, winter, or summer, has a substantial effect on the outcome, likely due to differences in weather patterns and agricultural practices associated with each season.</a:t>
            </a:r>
          </a:p>
          <a:p>
            <a:pPr marL="457200" lvl="1" indent="0" algn="just">
              <a:buNone/>
            </a:pPr>
            <a:endParaRPr lang="en-US" sz="1500" dirty="0" smtClean="0"/>
          </a:p>
          <a:p>
            <a:pPr algn="just"/>
            <a:r>
              <a:rPr lang="en-US" sz="1500" dirty="0"/>
              <a:t>These insights suggest that factors such as the type of crop, geographical location (state and district), and seasonality play crucial roles in determining the outcome variable in the dataset. </a:t>
            </a:r>
          </a:p>
          <a:p>
            <a:pPr algn="just"/>
            <a:r>
              <a:rPr lang="en-US" sz="1500" dirty="0"/>
              <a:t>So </a:t>
            </a:r>
            <a:r>
              <a:rPr lang="en-US" sz="1500" dirty="0" smtClean="0"/>
              <a:t>for building a machine learning model we take all the categorical variables as features for our machine learning model. </a:t>
            </a:r>
            <a:endParaRPr lang="en-US" sz="1500" dirty="0"/>
          </a:p>
          <a:p>
            <a:endParaRPr lang="en-US" dirty="0"/>
          </a:p>
        </p:txBody>
      </p:sp>
      <p:sp>
        <p:nvSpPr>
          <p:cNvPr id="2" name="Slide Number Placeholder 1">
            <a:extLst>
              <a:ext uri="{FF2B5EF4-FFF2-40B4-BE49-F238E27FC236}">
                <a16:creationId xmlns:a16="http://schemas.microsoft.com/office/drawing/2014/main" xmlns="" id="{98B4D8E8-D0EF-11C8-495B-3876957CDB28}"/>
              </a:ext>
            </a:extLst>
          </p:cNvPr>
          <p:cNvSpPr>
            <a:spLocks noGrp="1"/>
          </p:cNvSpPr>
          <p:nvPr>
            <p:ph type="sldNum" sz="quarter" idx="4"/>
          </p:nvPr>
        </p:nvSpPr>
        <p:spPr/>
        <p:txBody>
          <a:bodyPr/>
          <a:lstStyle/>
          <a:p>
            <a:fld id="{EA87306C-81BA-4795-A5CA-9392456A8C1E}" type="slidenum">
              <a:rPr lang="en-US" smtClean="0"/>
              <a:pPr/>
              <a:t>25</a:t>
            </a:fld>
            <a:endParaRPr lang="en-US" dirty="0"/>
          </a:p>
        </p:txBody>
      </p:sp>
    </p:spTree>
    <p:extLst>
      <p:ext uri="{BB962C8B-B14F-4D97-AF65-F5344CB8AC3E}">
        <p14:creationId xmlns:p14="http://schemas.microsoft.com/office/powerpoint/2010/main" val="3794344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D682336-2973-D5FA-2FBF-7B9AA0E56191}"/>
              </a:ext>
            </a:extLst>
          </p:cNvPr>
          <p:cNvSpPr>
            <a:spLocks noGrp="1"/>
          </p:cNvSpPr>
          <p:nvPr>
            <p:ph type="title"/>
          </p:nvPr>
        </p:nvSpPr>
        <p:spPr>
          <a:xfrm>
            <a:off x="-10559" y="1"/>
            <a:ext cx="4952999" cy="2182482"/>
          </a:xfrm>
        </p:spPr>
        <p:txBody>
          <a:bodyPr/>
          <a:lstStyle/>
          <a:p>
            <a:r>
              <a:rPr lang="en-US" dirty="0" smtClean="0"/>
              <a:t>Outlier treatment</a:t>
            </a:r>
            <a:endParaRPr lang="en-US" dirty="0"/>
          </a:p>
        </p:txBody>
      </p:sp>
      <p:pic>
        <p:nvPicPr>
          <p:cNvPr id="60" name="Picture Placeholder 59" descr="A picture containing grass sprouting">
            <a:extLst>
              <a:ext uri="{FF2B5EF4-FFF2-40B4-BE49-F238E27FC236}">
                <a16:creationId xmlns:a16="http://schemas.microsoft.com/office/drawing/2014/main" xmlns=""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79" b="179"/>
          <a:stretch/>
        </p:blipFill>
        <p:spPr>
          <a:xfrm>
            <a:off x="4942932" y="0"/>
            <a:ext cx="7249067" cy="2182483"/>
          </a:xfrm>
        </p:spPr>
      </p:pic>
      <p:sp>
        <p:nvSpPr>
          <p:cNvPr id="8" name="Text Placeholder 7">
            <a:extLst>
              <a:ext uri="{FF2B5EF4-FFF2-40B4-BE49-F238E27FC236}">
                <a16:creationId xmlns:a16="http://schemas.microsoft.com/office/drawing/2014/main" xmlns="" id="{1944C2A3-12E7-A6E7-1D8A-9A1EC6331F24}"/>
              </a:ext>
            </a:extLst>
          </p:cNvPr>
          <p:cNvSpPr>
            <a:spLocks noGrp="1"/>
          </p:cNvSpPr>
          <p:nvPr>
            <p:ph type="body" sz="quarter" idx="12"/>
          </p:nvPr>
        </p:nvSpPr>
        <p:spPr>
          <a:xfrm>
            <a:off x="709369" y="2619094"/>
            <a:ext cx="10534072" cy="3300645"/>
          </a:xfrm>
        </p:spPr>
        <p:txBody>
          <a:bodyPr/>
          <a:lstStyle/>
          <a:p>
            <a:pPr marL="285750" indent="-285750" algn="just">
              <a:buFont typeface="Arial" panose="020B0604020202020204" pitchFamily="34" charset="0"/>
              <a:buChar char="•"/>
            </a:pPr>
            <a:r>
              <a:rPr lang="en-US" sz="1500" dirty="0" smtClean="0"/>
              <a:t>The number of outliers for each of the numeric variables (Area and Production) are checked. It is found that there are 50,784 outliers. </a:t>
            </a:r>
          </a:p>
          <a:p>
            <a:pPr marL="285750" indent="-285750" algn="just">
              <a:buFont typeface="Arial" panose="020B0604020202020204" pitchFamily="34" charset="0"/>
              <a:buChar char="•"/>
            </a:pPr>
            <a:r>
              <a:rPr lang="en-US" sz="1500" dirty="0" smtClean="0"/>
              <a:t>Since the number of outliers is huge, we build our machine learning models with and without outliers and gather insights from it. </a:t>
            </a:r>
          </a:p>
          <a:p>
            <a:pPr marL="285750" indent="-285750" algn="just">
              <a:buFont typeface="Arial" panose="020B0604020202020204" pitchFamily="34" charset="0"/>
              <a:buChar char="•"/>
            </a:pPr>
            <a:r>
              <a:rPr lang="en-US" sz="1500" dirty="0" smtClean="0"/>
              <a:t>The next section completely focuses on this aspect.  </a:t>
            </a:r>
            <a:endParaRPr lang="en-US" sz="1500" dirty="0"/>
          </a:p>
          <a:p>
            <a:endParaRPr lang="en-US" dirty="0"/>
          </a:p>
        </p:txBody>
      </p:sp>
      <p:sp>
        <p:nvSpPr>
          <p:cNvPr id="2" name="Slide Number Placeholder 1">
            <a:extLst>
              <a:ext uri="{FF2B5EF4-FFF2-40B4-BE49-F238E27FC236}">
                <a16:creationId xmlns:a16="http://schemas.microsoft.com/office/drawing/2014/main" xmlns="" id="{98B4D8E8-D0EF-11C8-495B-3876957CDB28}"/>
              </a:ext>
            </a:extLst>
          </p:cNvPr>
          <p:cNvSpPr>
            <a:spLocks noGrp="1"/>
          </p:cNvSpPr>
          <p:nvPr>
            <p:ph type="sldNum" sz="quarter" idx="4"/>
          </p:nvPr>
        </p:nvSpPr>
        <p:spPr/>
        <p:txBody>
          <a:bodyPr/>
          <a:lstStyle/>
          <a:p>
            <a:fld id="{EA87306C-81BA-4795-A5CA-9392456A8C1E}" type="slidenum">
              <a:rPr lang="en-US" smtClean="0"/>
              <a:pPr/>
              <a:t>26</a:t>
            </a:fld>
            <a:endParaRPr lang="en-US" dirty="0"/>
          </a:p>
        </p:txBody>
      </p:sp>
    </p:spTree>
    <p:extLst>
      <p:ext uri="{BB962C8B-B14F-4D97-AF65-F5344CB8AC3E}">
        <p14:creationId xmlns:p14="http://schemas.microsoft.com/office/powerpoint/2010/main" val="8028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xmlns=""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xmlns="" id="{05BF4AF3-2D87-5D1D-245D-49E6F0B09A40}"/>
              </a:ext>
            </a:extLst>
          </p:cNvPr>
          <p:cNvSpPr>
            <a:spLocks noGrp="1"/>
          </p:cNvSpPr>
          <p:nvPr>
            <p:ph type="title"/>
          </p:nvPr>
        </p:nvSpPr>
        <p:spPr>
          <a:xfrm>
            <a:off x="1199909" y="2335192"/>
            <a:ext cx="9792182" cy="2187616"/>
          </a:xfrm>
        </p:spPr>
        <p:txBody>
          <a:bodyPr/>
          <a:lstStyle/>
          <a:p>
            <a:r>
              <a:rPr lang="en-US" dirty="0" smtClean="0"/>
              <a:t>Machine learning model</a:t>
            </a:r>
            <a:endParaRPr lang="en-US" dirty="0"/>
          </a:p>
        </p:txBody>
      </p:sp>
    </p:spTree>
    <p:extLst>
      <p:ext uri="{BB962C8B-B14F-4D97-AF65-F5344CB8AC3E}">
        <p14:creationId xmlns:p14="http://schemas.microsoft.com/office/powerpoint/2010/main" val="3033850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EAB21749-21E0-B555-8423-AF94BE383D1C}"/>
              </a:ext>
            </a:extLst>
          </p:cNvPr>
          <p:cNvSpPr>
            <a:spLocks noGrp="1"/>
          </p:cNvSpPr>
          <p:nvPr>
            <p:ph type="title"/>
          </p:nvPr>
        </p:nvSpPr>
        <p:spPr>
          <a:xfrm>
            <a:off x="6647727" y="2060294"/>
            <a:ext cx="4359795" cy="2141316"/>
          </a:xfrm>
        </p:spPr>
        <p:txBody>
          <a:bodyPr/>
          <a:lstStyle/>
          <a:p>
            <a:r>
              <a:rPr lang="en-US" dirty="0" smtClean="0"/>
              <a:t>Machine learning model</a:t>
            </a:r>
            <a:endParaRPr lang="en-US" dirty="0"/>
          </a:p>
        </p:txBody>
      </p:sp>
      <p:pic>
        <p:nvPicPr>
          <p:cNvPr id="12" name="Picture Placeholder 20" descr="Close up of green grass">
            <a:extLst>
              <a:ext uri="{FF2B5EF4-FFF2-40B4-BE49-F238E27FC236}">
                <a16:creationId xmlns:a16="http://schemas.microsoft.com/office/drawing/2014/main" xmlns="" id="{C082290F-76CE-97A7-ECB5-83B0FEA27B3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9009"/>
            <a:ext cx="5521124" cy="6878584"/>
          </a:xfrm>
        </p:spPr>
      </p:pic>
      <p:sp>
        <p:nvSpPr>
          <p:cNvPr id="27" name="Text Placeholder 26">
            <a:extLst>
              <a:ext uri="{FF2B5EF4-FFF2-40B4-BE49-F238E27FC236}">
                <a16:creationId xmlns:a16="http://schemas.microsoft.com/office/drawing/2014/main" xmlns="" id="{854D8B3F-08C4-D0CB-E6CA-ED66FFEA3221}"/>
              </a:ext>
            </a:extLst>
          </p:cNvPr>
          <p:cNvSpPr>
            <a:spLocks noGrp="1"/>
          </p:cNvSpPr>
          <p:nvPr>
            <p:ph type="body" sz="quarter" idx="14"/>
          </p:nvPr>
        </p:nvSpPr>
        <p:spPr>
          <a:xfrm>
            <a:off x="6647727" y="4383898"/>
            <a:ext cx="4359795" cy="1790164"/>
          </a:xfrm>
        </p:spPr>
        <p:txBody>
          <a:bodyPr/>
          <a:lstStyle/>
          <a:p>
            <a:pPr algn="just" defTabSz="725488"/>
            <a:r>
              <a:rPr lang="en-US" dirty="0"/>
              <a:t/>
            </a:r>
            <a:br>
              <a:rPr lang="en-US" dirty="0"/>
            </a:br>
            <a:r>
              <a:rPr lang="en-US" sz="1500" b="0" dirty="0"/>
              <a:t>Machine learning </a:t>
            </a:r>
            <a:r>
              <a:rPr lang="en-US" sz="1500" b="0" dirty="0" smtClean="0"/>
              <a:t>especially regression problems </a:t>
            </a:r>
            <a:r>
              <a:rPr lang="en-US" sz="1500" b="0" dirty="0"/>
              <a:t>involves training algorithms to learn patterns from data and make predictions or infer relationships between variables, allowing for the estimation of continuous outcomes based on input features</a:t>
            </a:r>
            <a:r>
              <a:rPr lang="en-US" b="0" dirty="0"/>
              <a:t>.</a:t>
            </a:r>
            <a:endParaRPr lang="en-US" dirty="0"/>
          </a:p>
        </p:txBody>
      </p:sp>
      <p:sp>
        <p:nvSpPr>
          <p:cNvPr id="2" name="Slide Number Placeholder 1">
            <a:extLst>
              <a:ext uri="{FF2B5EF4-FFF2-40B4-BE49-F238E27FC236}">
                <a16:creationId xmlns:a16="http://schemas.microsoft.com/office/drawing/2014/main" xmlns="" id="{C0D15DC2-8425-2530-3D59-ABE5D5C4AD2E}"/>
              </a:ext>
            </a:extLst>
          </p:cNvPr>
          <p:cNvSpPr>
            <a:spLocks noGrp="1"/>
          </p:cNvSpPr>
          <p:nvPr>
            <p:ph type="sldNum" sz="quarter" idx="4"/>
          </p:nvPr>
        </p:nvSpPr>
        <p:spPr/>
        <p:txBody>
          <a:bodyPr/>
          <a:lstStyle/>
          <a:p>
            <a:fld id="{EA87306C-81BA-4795-A5CA-9392456A8C1E}" type="slidenum">
              <a:rPr lang="en-US" smtClean="0"/>
              <a:pPr/>
              <a:t>28</a:t>
            </a:fld>
            <a:endParaRPr lang="en-US" dirty="0"/>
          </a:p>
        </p:txBody>
      </p:sp>
    </p:spTree>
    <p:extLst>
      <p:ext uri="{BB962C8B-B14F-4D97-AF65-F5344CB8AC3E}">
        <p14:creationId xmlns:p14="http://schemas.microsoft.com/office/powerpoint/2010/main" val="1966400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454B2DBC-09D1-EB43-6CB5-409655E7904A}"/>
              </a:ext>
            </a:extLst>
          </p:cNvPr>
          <p:cNvSpPr>
            <a:spLocks noGrp="1"/>
          </p:cNvSpPr>
          <p:nvPr>
            <p:ph type="title"/>
          </p:nvPr>
        </p:nvSpPr>
        <p:spPr>
          <a:xfrm>
            <a:off x="933791" y="787869"/>
            <a:ext cx="2743200" cy="2142144"/>
          </a:xfrm>
        </p:spPr>
        <p:txBody>
          <a:bodyPr/>
          <a:lstStyle/>
          <a:p>
            <a:r>
              <a:rPr lang="en-US" dirty="0" smtClean="0"/>
              <a:t>Machine learning</a:t>
            </a:r>
            <a:endParaRPr lang="en-US" dirty="0"/>
          </a:p>
        </p:txBody>
      </p:sp>
      <p:graphicFrame>
        <p:nvGraphicFramePr>
          <p:cNvPr id="6" name="Table Placeholder 2">
            <a:extLst>
              <a:ext uri="{FF2B5EF4-FFF2-40B4-BE49-F238E27FC236}">
                <a16:creationId xmlns:a16="http://schemas.microsoft.com/office/drawing/2014/main" xmlns="" id="{BCC98EAA-4C6E-9974-AB21-E955BE34DF52}"/>
              </a:ext>
            </a:extLst>
          </p:cNvPr>
          <p:cNvGraphicFramePr>
            <a:graphicFrameLocks noGrp="1"/>
          </p:cNvGraphicFramePr>
          <p:nvPr>
            <p:ph sz="quarter" idx="15"/>
            <p:extLst>
              <p:ext uri="{D42A27DB-BD31-4B8C-83A1-F6EECF244321}">
                <p14:modId xmlns:p14="http://schemas.microsoft.com/office/powerpoint/2010/main" val="2535090755"/>
              </p:ext>
            </p:extLst>
          </p:nvPr>
        </p:nvGraphicFramePr>
        <p:xfrm>
          <a:off x="5905117" y="1230805"/>
          <a:ext cx="5039370" cy="1426648"/>
        </p:xfrm>
        <a:graphic>
          <a:graphicData uri="http://schemas.openxmlformats.org/drawingml/2006/table">
            <a:tbl>
              <a:tblPr firstRow="1" bandRow="1">
                <a:tableStyleId>{9DCAF9ED-07DC-4A11-8D7F-57B35C25682E}</a:tableStyleId>
              </a:tblPr>
              <a:tblGrid>
                <a:gridCol w="1579562">
                  <a:extLst>
                    <a:ext uri="{9D8B030D-6E8A-4147-A177-3AD203B41FA5}">
                      <a16:colId xmlns:a16="http://schemas.microsoft.com/office/drawing/2014/main" xmlns="" val="127040821"/>
                    </a:ext>
                  </a:extLst>
                </a:gridCol>
                <a:gridCol w="1132321">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tblGrid>
              <a:tr h="386701">
                <a:tc>
                  <a:txBody>
                    <a:bodyPr/>
                    <a:lstStyle/>
                    <a:p>
                      <a:pPr algn="ctr" fontAlgn="b"/>
                      <a:r>
                        <a:rPr lang="en-IN" sz="1500" b="1" i="0" u="none" strike="noStrike" dirty="0">
                          <a:solidFill>
                            <a:schemeClr val="bg1"/>
                          </a:solidFill>
                          <a:effectLst/>
                          <a:latin typeface="Calibri" panose="020F0502020204030204" pitchFamily="34" charset="0"/>
                        </a:rPr>
                        <a:t>Algorithm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MAE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RMSE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R2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algn="ctr" fontAlgn="b"/>
                      <a:r>
                        <a:rPr lang="en-IN" sz="1500" b="0" i="0" u="none" strike="noStrike">
                          <a:solidFill>
                            <a:srgbClr val="000000"/>
                          </a:solidFill>
                          <a:effectLst/>
                          <a:latin typeface="Calibri" panose="020F0502020204030204" pitchFamily="34" charset="0"/>
                        </a:rPr>
                        <a:t>Linear Regression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2462638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17469573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0.192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algn="ctr" fontAlgn="b"/>
                      <a:r>
                        <a:rPr lang="en-IN" sz="1500" b="0" i="0" u="none" strike="noStrike">
                          <a:solidFill>
                            <a:srgbClr val="000000"/>
                          </a:solidFill>
                          <a:effectLst/>
                          <a:latin typeface="Calibri" panose="020F0502020204030204" pitchFamily="34" charset="0"/>
                        </a:rPr>
                        <a:t>Random forest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130558.8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3735807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0.963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649">
                <a:tc>
                  <a:txBody>
                    <a:bodyPr/>
                    <a:lstStyle/>
                    <a:p>
                      <a:pPr algn="ctr" fontAlgn="b"/>
                      <a:r>
                        <a:rPr lang="en-IN" sz="1500" b="0" i="0" u="none" strike="noStrike">
                          <a:solidFill>
                            <a:srgbClr val="000000"/>
                          </a:solidFill>
                          <a:effectLst/>
                          <a:latin typeface="Calibri" panose="020F0502020204030204" pitchFamily="34" charset="0"/>
                        </a:rPr>
                        <a:t>Xgboost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156857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4521809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0.946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
        <p:nvSpPr>
          <p:cNvPr id="2" name="Slide Number Placeholder 1">
            <a:extLst>
              <a:ext uri="{FF2B5EF4-FFF2-40B4-BE49-F238E27FC236}">
                <a16:creationId xmlns:a16="http://schemas.microsoft.com/office/drawing/2014/main" xmlns="" id="{8A31D9AC-E93A-BE3D-2EB5-36EE9ED4DA93}"/>
              </a:ext>
            </a:extLst>
          </p:cNvPr>
          <p:cNvSpPr>
            <a:spLocks noGrp="1"/>
          </p:cNvSpPr>
          <p:nvPr>
            <p:ph type="sldNum" sz="quarter" idx="12"/>
          </p:nvPr>
        </p:nvSpPr>
        <p:spPr/>
        <p:txBody>
          <a:bodyPr/>
          <a:lstStyle/>
          <a:p>
            <a:fld id="{EA87306C-81BA-4795-A5CA-9392456A8C1E}" type="slidenum">
              <a:rPr lang="en-US" smtClean="0"/>
              <a:pPr/>
              <a:t>29</a:t>
            </a:fld>
            <a:endParaRPr lang="en-US" dirty="0"/>
          </a:p>
        </p:txBody>
      </p:sp>
      <p:sp>
        <p:nvSpPr>
          <p:cNvPr id="5" name="TextBox 4"/>
          <p:cNvSpPr txBox="1"/>
          <p:nvPr/>
        </p:nvSpPr>
        <p:spPr>
          <a:xfrm>
            <a:off x="6641224" y="787869"/>
            <a:ext cx="6372225" cy="369332"/>
          </a:xfrm>
          <a:prstGeom prst="rect">
            <a:avLst/>
          </a:prstGeom>
          <a:noFill/>
        </p:spPr>
        <p:txBody>
          <a:bodyPr wrap="square" rtlCol="0">
            <a:spAutoFit/>
          </a:bodyPr>
          <a:lstStyle/>
          <a:p>
            <a:r>
              <a:rPr lang="en-US" dirty="0" smtClean="0"/>
              <a:t>ML Algorithm results with outliers</a:t>
            </a:r>
            <a:endParaRPr lang="en-IN" dirty="0"/>
          </a:p>
        </p:txBody>
      </p:sp>
      <p:sp>
        <p:nvSpPr>
          <p:cNvPr id="12" name="TextBox 11"/>
          <p:cNvSpPr txBox="1"/>
          <p:nvPr/>
        </p:nvSpPr>
        <p:spPr>
          <a:xfrm>
            <a:off x="6262852" y="3202777"/>
            <a:ext cx="6372225" cy="369332"/>
          </a:xfrm>
          <a:prstGeom prst="rect">
            <a:avLst/>
          </a:prstGeom>
          <a:noFill/>
        </p:spPr>
        <p:txBody>
          <a:bodyPr wrap="square" rtlCol="0">
            <a:spAutoFit/>
          </a:bodyPr>
          <a:lstStyle/>
          <a:p>
            <a:r>
              <a:rPr lang="en-US" dirty="0"/>
              <a:t>ML Algorithm results with </a:t>
            </a:r>
            <a:r>
              <a:rPr lang="en-US" dirty="0" smtClean="0"/>
              <a:t>outliers removed</a:t>
            </a:r>
            <a:endParaRPr lang="en-IN" dirty="0"/>
          </a:p>
        </p:txBody>
      </p:sp>
      <p:sp>
        <p:nvSpPr>
          <p:cNvPr id="18" name="Rectangle 5"/>
          <p:cNvSpPr>
            <a:spLocks noChangeArrowheads="1"/>
          </p:cNvSpPr>
          <p:nvPr/>
        </p:nvSpPr>
        <p:spPr bwMode="auto">
          <a:xfrm rot="10800000" flipV="1">
            <a:off x="476590" y="3796797"/>
            <a:ext cx="365760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anose="020B0604020202020204" pitchFamily="34" charset="0"/>
              </a:rPr>
              <a:t>We</a:t>
            </a:r>
            <a:r>
              <a:rPr kumimoji="0" lang="en-US" sz="1600" b="0" i="0" u="none" strike="noStrike" cap="none" normalizeH="0" dirty="0" smtClean="0">
                <a:ln>
                  <a:noFill/>
                </a:ln>
                <a:solidFill>
                  <a:schemeClr val="tx1"/>
                </a:solidFill>
                <a:effectLst/>
                <a:latin typeface="Arial" panose="020B0604020202020204" pitchFamily="34" charset="0"/>
              </a:rPr>
              <a:t> use mainly 3 regression algorithms in order to predict production. The comparison of results is done with and without outliers. For high performance GPU in </a:t>
            </a:r>
            <a:r>
              <a:rPr kumimoji="0" lang="en-US" sz="1600" b="0" i="0" u="none" strike="noStrike" cap="none" normalizeH="0" dirty="0" err="1" smtClean="0">
                <a:ln>
                  <a:noFill/>
                </a:ln>
                <a:solidFill>
                  <a:schemeClr val="tx1"/>
                </a:solidFill>
                <a:effectLst/>
                <a:latin typeface="Arial" panose="020B0604020202020204" pitchFamily="34" charset="0"/>
              </a:rPr>
              <a:t>google</a:t>
            </a:r>
            <a:r>
              <a:rPr kumimoji="0" lang="en-US" sz="1600" b="0" i="0" u="none" strike="noStrike" cap="none" normalizeH="0" dirty="0" smtClean="0">
                <a:ln>
                  <a:noFill/>
                </a:ln>
                <a:solidFill>
                  <a:schemeClr val="tx1"/>
                </a:solidFill>
                <a:effectLst/>
                <a:latin typeface="Arial" panose="020B0604020202020204" pitchFamily="34" charset="0"/>
              </a:rPr>
              <a:t> </a:t>
            </a:r>
            <a:r>
              <a:rPr kumimoji="0" lang="en-US" sz="1600" b="0" i="0" u="none" strike="noStrike" cap="none" normalizeH="0" dirty="0" err="1" smtClean="0">
                <a:ln>
                  <a:noFill/>
                </a:ln>
                <a:solidFill>
                  <a:schemeClr val="tx1"/>
                </a:solidFill>
                <a:effectLst/>
                <a:latin typeface="Arial" panose="020B0604020202020204" pitchFamily="34" charset="0"/>
              </a:rPr>
              <a:t>collab</a:t>
            </a:r>
            <a:r>
              <a:rPr kumimoji="0" lang="en-US" sz="1600" b="0" i="0" u="none" strike="noStrike" cap="none" normalizeH="0" dirty="0" smtClean="0">
                <a:ln>
                  <a:noFill/>
                </a:ln>
                <a:solidFill>
                  <a:schemeClr val="tx1"/>
                </a:solidFill>
                <a:effectLst/>
                <a:latin typeface="Arial" panose="020B0604020202020204" pitchFamily="34" charset="0"/>
              </a:rPr>
              <a:t> is used and some machine learning algorithms are from </a:t>
            </a:r>
            <a:r>
              <a:rPr kumimoji="0" lang="en-US" sz="1600" b="0" i="0" u="none" strike="noStrike" cap="none" normalizeH="0" dirty="0" err="1" smtClean="0">
                <a:ln>
                  <a:noFill/>
                </a:ln>
                <a:solidFill>
                  <a:schemeClr val="tx1"/>
                </a:solidFill>
                <a:effectLst/>
                <a:latin typeface="Arial" panose="020B0604020202020204" pitchFamily="34" charset="0"/>
              </a:rPr>
              <a:t>cuml</a:t>
            </a:r>
            <a:r>
              <a:rPr kumimoji="0" lang="en-US" sz="1600" b="0" i="0" u="none" strike="noStrike" cap="none" normalizeH="0" dirty="0" smtClean="0">
                <a:ln>
                  <a:noFill/>
                </a:ln>
                <a:solidFill>
                  <a:schemeClr val="tx1"/>
                </a:solidFill>
                <a:effectLst/>
                <a:latin typeface="Arial" panose="020B0604020202020204" pitchFamily="34" charset="0"/>
              </a:rPr>
              <a:t> library.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4" name="Table Placeholder 2">
            <a:extLst>
              <a:ext uri="{FF2B5EF4-FFF2-40B4-BE49-F238E27FC236}">
                <a16:creationId xmlns:a16="http://schemas.microsoft.com/office/drawing/2014/main" xmlns="" id="{BCC98EAA-4C6E-9974-AB21-E955BE34DF52}"/>
              </a:ext>
            </a:extLst>
          </p:cNvPr>
          <p:cNvGraphicFramePr>
            <a:graphicFrameLocks/>
          </p:cNvGraphicFramePr>
          <p:nvPr>
            <p:extLst>
              <p:ext uri="{D42A27DB-BD31-4B8C-83A1-F6EECF244321}">
                <p14:modId xmlns:p14="http://schemas.microsoft.com/office/powerpoint/2010/main" val="1707370966"/>
              </p:ext>
            </p:extLst>
          </p:nvPr>
        </p:nvGraphicFramePr>
        <p:xfrm>
          <a:off x="6090915" y="3737409"/>
          <a:ext cx="5039370" cy="1426648"/>
        </p:xfrm>
        <a:graphic>
          <a:graphicData uri="http://schemas.openxmlformats.org/drawingml/2006/table">
            <a:tbl>
              <a:tblPr firstRow="1" bandRow="1">
                <a:tableStyleId>{9DCAF9ED-07DC-4A11-8D7F-57B35C25682E}</a:tableStyleId>
              </a:tblPr>
              <a:tblGrid>
                <a:gridCol w="1579562">
                  <a:extLst>
                    <a:ext uri="{9D8B030D-6E8A-4147-A177-3AD203B41FA5}">
                      <a16:colId xmlns:a16="http://schemas.microsoft.com/office/drawing/2014/main" xmlns="" val="127040821"/>
                    </a:ext>
                  </a:extLst>
                </a:gridCol>
                <a:gridCol w="1132321">
                  <a:extLst>
                    <a:ext uri="{9D8B030D-6E8A-4147-A177-3AD203B41FA5}">
                      <a16:colId xmlns:a16="http://schemas.microsoft.com/office/drawing/2014/main" xmlns="" val="149845700"/>
                    </a:ext>
                  </a:extLst>
                </a:gridCol>
                <a:gridCol w="1067645">
                  <a:extLst>
                    <a:ext uri="{9D8B030D-6E8A-4147-A177-3AD203B41FA5}">
                      <a16:colId xmlns:a16="http://schemas.microsoft.com/office/drawing/2014/main" xmlns="" val="3119692462"/>
                    </a:ext>
                  </a:extLst>
                </a:gridCol>
                <a:gridCol w="1259842">
                  <a:extLst>
                    <a:ext uri="{9D8B030D-6E8A-4147-A177-3AD203B41FA5}">
                      <a16:colId xmlns:a16="http://schemas.microsoft.com/office/drawing/2014/main" xmlns="" val="3472639139"/>
                    </a:ext>
                  </a:extLst>
                </a:gridCol>
              </a:tblGrid>
              <a:tr h="386701">
                <a:tc>
                  <a:txBody>
                    <a:bodyPr/>
                    <a:lstStyle/>
                    <a:p>
                      <a:pPr algn="ctr" fontAlgn="b"/>
                      <a:r>
                        <a:rPr lang="en-IN" sz="1500" b="1" i="0" u="none" strike="noStrike" dirty="0">
                          <a:solidFill>
                            <a:schemeClr val="bg1"/>
                          </a:solidFill>
                          <a:effectLst/>
                          <a:latin typeface="Calibri" panose="020F0502020204030204" pitchFamily="34" charset="0"/>
                        </a:rPr>
                        <a:t>Algorithm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MAE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RMSE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1" i="0" u="none" strike="noStrike" dirty="0">
                          <a:solidFill>
                            <a:schemeClr val="bg1"/>
                          </a:solidFill>
                          <a:effectLst/>
                          <a:latin typeface="Calibri" panose="020F0502020204030204" pitchFamily="34" charset="0"/>
                        </a:rPr>
                        <a:t>R2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8013591"/>
                  </a:ext>
                </a:extLst>
              </a:tr>
              <a:tr h="346649">
                <a:tc>
                  <a:txBody>
                    <a:bodyPr/>
                    <a:lstStyle/>
                    <a:p>
                      <a:pPr algn="ctr" fontAlgn="b"/>
                      <a:r>
                        <a:rPr lang="en-IN" sz="1500" b="0" i="0" u="none" strike="noStrike" dirty="0">
                          <a:solidFill>
                            <a:srgbClr val="000000"/>
                          </a:solidFill>
                          <a:effectLst/>
                          <a:latin typeface="Calibri" panose="020F0502020204030204" pitchFamily="34" charset="0"/>
                        </a:rPr>
                        <a:t>Linear Regression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1178.01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1999.99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0.561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73867931"/>
                  </a:ext>
                </a:extLst>
              </a:tr>
              <a:tr h="346649">
                <a:tc>
                  <a:txBody>
                    <a:bodyPr/>
                    <a:lstStyle/>
                    <a:p>
                      <a:pPr algn="ctr" fontAlgn="b"/>
                      <a:r>
                        <a:rPr lang="en-IN" sz="1500" b="0" i="0" u="none" strike="noStrike" dirty="0">
                          <a:solidFill>
                            <a:srgbClr val="000000"/>
                          </a:solidFill>
                          <a:effectLst/>
                          <a:latin typeface="Calibri" panose="020F0502020204030204" pitchFamily="34" charset="0"/>
                        </a:rPr>
                        <a:t>Random forest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619.53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1312.65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0.811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649">
                <a:tc>
                  <a:txBody>
                    <a:bodyPr/>
                    <a:lstStyle/>
                    <a:p>
                      <a:pPr algn="ctr" fontAlgn="b"/>
                      <a:r>
                        <a:rPr lang="en-IN" sz="1500" b="0" i="0" u="none" strike="noStrike" dirty="0" err="1">
                          <a:solidFill>
                            <a:srgbClr val="000000"/>
                          </a:solidFill>
                          <a:effectLst/>
                          <a:latin typeface="Calibri" panose="020F0502020204030204" pitchFamily="34" charset="0"/>
                        </a:rPr>
                        <a:t>Xgboost</a:t>
                      </a:r>
                      <a:endParaRPr lang="en-IN" sz="1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548.11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a:solidFill>
                            <a:srgbClr val="000000"/>
                          </a:solidFill>
                          <a:effectLst/>
                          <a:latin typeface="Calibri" panose="020F0502020204030204" pitchFamily="34" charset="0"/>
                        </a:rPr>
                        <a:t>1175.88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500" b="0" i="0" u="none" strike="noStrike" dirty="0">
                          <a:solidFill>
                            <a:srgbClr val="000000"/>
                          </a:solidFill>
                          <a:effectLst/>
                          <a:latin typeface="Calibri" panose="020F0502020204030204" pitchFamily="34" charset="0"/>
                        </a:rPr>
                        <a:t>0.848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5209771"/>
                  </a:ext>
                </a:extLst>
              </a:tr>
            </a:tbl>
          </a:graphicData>
        </a:graphic>
      </p:graphicFrame>
    </p:spTree>
    <p:extLst>
      <p:ext uri="{BB962C8B-B14F-4D97-AF65-F5344CB8AC3E}">
        <p14:creationId xmlns:p14="http://schemas.microsoft.com/office/powerpoint/2010/main" val="86556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xmlns=""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xmlns="" id="{05BF4AF3-2D87-5D1D-245D-49E6F0B09A40}"/>
              </a:ext>
            </a:extLst>
          </p:cNvPr>
          <p:cNvSpPr>
            <a:spLocks noGrp="1"/>
          </p:cNvSpPr>
          <p:nvPr>
            <p:ph type="title"/>
          </p:nvPr>
        </p:nvSpPr>
        <p:spPr>
          <a:xfrm>
            <a:off x="1199909" y="2335192"/>
            <a:ext cx="9792182" cy="2187616"/>
          </a:xfrm>
        </p:spPr>
        <p:txBody>
          <a:bodyPr/>
          <a:lstStyle/>
          <a:p>
            <a:r>
              <a:rPr lang="en-US" dirty="0" smtClean="0"/>
              <a:t>Introduction and flow of project</a:t>
            </a:r>
            <a:endParaRPr lang="en-US" dirty="0"/>
          </a:p>
        </p:txBody>
      </p:sp>
    </p:spTree>
    <p:extLst>
      <p:ext uri="{BB962C8B-B14F-4D97-AF65-F5344CB8AC3E}">
        <p14:creationId xmlns:p14="http://schemas.microsoft.com/office/powerpoint/2010/main" val="171007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7D807A-D3EC-4DEA-86E2-120E4093F1A6}" type="slidenum">
              <a:rPr lang="en-US" smtClean="0"/>
              <a:t>30</a:t>
            </a:fld>
            <a:endParaRPr lang="en-US"/>
          </a:p>
        </p:txBody>
      </p:sp>
      <p:sp>
        <p:nvSpPr>
          <p:cNvPr id="3" name="Rectangle 2"/>
          <p:cNvSpPr/>
          <p:nvPr/>
        </p:nvSpPr>
        <p:spPr>
          <a:xfrm>
            <a:off x="0" y="0"/>
            <a:ext cx="12192000" cy="1355834"/>
          </a:xfrm>
          <a:prstGeom prst="rect">
            <a:avLst/>
          </a:prstGeom>
          <a:solidFill>
            <a:srgbClr val="BAC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042745" y="378372"/>
            <a:ext cx="5691352" cy="461665"/>
          </a:xfrm>
          <a:prstGeom prst="rect">
            <a:avLst/>
          </a:prstGeom>
          <a:noFill/>
        </p:spPr>
        <p:txBody>
          <a:bodyPr wrap="square" rtlCol="0">
            <a:spAutoFit/>
          </a:bodyPr>
          <a:lstStyle/>
          <a:p>
            <a:pPr algn="ctr"/>
            <a:r>
              <a:rPr lang="en-US" sz="2400" dirty="0" smtClean="0">
                <a:solidFill>
                  <a:srgbClr val="476977"/>
                </a:solidFill>
              </a:rPr>
              <a:t>ACTUAL VS PREDICTED GRAPHS</a:t>
            </a:r>
            <a:endParaRPr lang="en-IN" sz="2400" dirty="0">
              <a:solidFill>
                <a:srgbClr val="476977"/>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71" y="2195822"/>
            <a:ext cx="5184658" cy="41605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410" y="2195822"/>
            <a:ext cx="5385827" cy="4160528"/>
          </a:xfrm>
          <a:prstGeom prst="rect">
            <a:avLst/>
          </a:prstGeom>
        </p:spPr>
      </p:pic>
      <p:sp>
        <p:nvSpPr>
          <p:cNvPr id="10" name="TextBox 9"/>
          <p:cNvSpPr txBox="1"/>
          <p:nvPr/>
        </p:nvSpPr>
        <p:spPr>
          <a:xfrm>
            <a:off x="693683" y="1591162"/>
            <a:ext cx="4794246" cy="646331"/>
          </a:xfrm>
          <a:prstGeom prst="rect">
            <a:avLst/>
          </a:prstGeom>
          <a:noFill/>
        </p:spPr>
        <p:txBody>
          <a:bodyPr wrap="square" rtlCol="0">
            <a:spAutoFit/>
          </a:bodyPr>
          <a:lstStyle/>
          <a:p>
            <a:pPr algn="ctr"/>
            <a:r>
              <a:rPr lang="en-US" b="1" dirty="0" smtClean="0"/>
              <a:t>Graph with outliers for random forest model</a:t>
            </a:r>
            <a:endParaRPr lang="en-IN" b="1" dirty="0"/>
          </a:p>
        </p:txBody>
      </p:sp>
      <p:sp>
        <p:nvSpPr>
          <p:cNvPr id="11" name="TextBox 10"/>
          <p:cNvSpPr txBox="1"/>
          <p:nvPr/>
        </p:nvSpPr>
        <p:spPr>
          <a:xfrm>
            <a:off x="6863991" y="1549491"/>
            <a:ext cx="4794246" cy="646331"/>
          </a:xfrm>
          <a:prstGeom prst="rect">
            <a:avLst/>
          </a:prstGeom>
          <a:noFill/>
        </p:spPr>
        <p:txBody>
          <a:bodyPr wrap="square" rtlCol="0">
            <a:spAutoFit/>
          </a:bodyPr>
          <a:lstStyle/>
          <a:p>
            <a:pPr algn="ctr"/>
            <a:r>
              <a:rPr lang="en-US" b="1" dirty="0" smtClean="0"/>
              <a:t>Graph without outliers for XG boost model</a:t>
            </a:r>
            <a:endParaRPr lang="en-IN" b="1" dirty="0"/>
          </a:p>
        </p:txBody>
      </p:sp>
    </p:spTree>
    <p:extLst>
      <p:ext uri="{BB962C8B-B14F-4D97-AF65-F5344CB8AC3E}">
        <p14:creationId xmlns:p14="http://schemas.microsoft.com/office/powerpoint/2010/main" val="3607246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D682336-2973-D5FA-2FBF-7B9AA0E56191}"/>
              </a:ext>
            </a:extLst>
          </p:cNvPr>
          <p:cNvSpPr>
            <a:spLocks noGrp="1"/>
          </p:cNvSpPr>
          <p:nvPr>
            <p:ph type="title"/>
          </p:nvPr>
        </p:nvSpPr>
        <p:spPr>
          <a:xfrm>
            <a:off x="-10559" y="1"/>
            <a:ext cx="4952999" cy="2182482"/>
          </a:xfrm>
        </p:spPr>
        <p:txBody>
          <a:bodyPr/>
          <a:lstStyle/>
          <a:p>
            <a:r>
              <a:rPr lang="en-US" dirty="0" smtClean="0"/>
              <a:t>Insights from ML model prediction</a:t>
            </a:r>
            <a:endParaRPr lang="en-US" dirty="0"/>
          </a:p>
        </p:txBody>
      </p:sp>
      <p:pic>
        <p:nvPicPr>
          <p:cNvPr id="60" name="Picture Placeholder 59" descr="A picture containing grass sprouting">
            <a:extLst>
              <a:ext uri="{FF2B5EF4-FFF2-40B4-BE49-F238E27FC236}">
                <a16:creationId xmlns:a16="http://schemas.microsoft.com/office/drawing/2014/main" xmlns="" id="{203BE455-3949-41E3-AD2E-8F6C87C3836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79" b="179"/>
          <a:stretch/>
        </p:blipFill>
        <p:spPr>
          <a:xfrm>
            <a:off x="4942932" y="0"/>
            <a:ext cx="7249067" cy="2182483"/>
          </a:xfrm>
        </p:spPr>
      </p:pic>
      <p:sp>
        <p:nvSpPr>
          <p:cNvPr id="8" name="Text Placeholder 7">
            <a:extLst>
              <a:ext uri="{FF2B5EF4-FFF2-40B4-BE49-F238E27FC236}">
                <a16:creationId xmlns:a16="http://schemas.microsoft.com/office/drawing/2014/main" xmlns="" id="{1944C2A3-12E7-A6E7-1D8A-9A1EC6331F24}"/>
              </a:ext>
            </a:extLst>
          </p:cNvPr>
          <p:cNvSpPr>
            <a:spLocks noGrp="1"/>
          </p:cNvSpPr>
          <p:nvPr>
            <p:ph type="body" sz="quarter" idx="12"/>
          </p:nvPr>
        </p:nvSpPr>
        <p:spPr>
          <a:xfrm>
            <a:off x="709369" y="2619094"/>
            <a:ext cx="10534072" cy="3300645"/>
          </a:xfrm>
        </p:spPr>
        <p:txBody>
          <a:bodyPr/>
          <a:lstStyle/>
          <a:p>
            <a:pPr marL="285750" indent="-285750">
              <a:buFont typeface="Arial" panose="020B0604020202020204" pitchFamily="34" charset="0"/>
              <a:buChar char="•"/>
            </a:pPr>
            <a:r>
              <a:rPr lang="en-US" dirty="0" smtClean="0"/>
              <a:t>The models perform poorly when outliers are present this is characterized by high MAE (Mean Absolute Error) and RMSE (Root Mean Square Error) but non linear models (Random forest and XG boost) were able to explain all the variables which is characterized by high R2 (Coefficient of Determination).</a:t>
            </a:r>
          </a:p>
          <a:p>
            <a:pPr marL="285750" indent="-285750">
              <a:buFont typeface="Arial" panose="020B0604020202020204" pitchFamily="34" charset="0"/>
              <a:buChar char="•"/>
            </a:pPr>
            <a:r>
              <a:rPr lang="en-US" dirty="0"/>
              <a:t>The models perform </a:t>
            </a:r>
            <a:r>
              <a:rPr lang="en-US" dirty="0" smtClean="0"/>
              <a:t>well </a:t>
            </a:r>
            <a:r>
              <a:rPr lang="en-US" dirty="0"/>
              <a:t>when outliers are </a:t>
            </a:r>
            <a:r>
              <a:rPr lang="en-US" dirty="0" smtClean="0"/>
              <a:t>removed </a:t>
            </a:r>
            <a:r>
              <a:rPr lang="en-US" dirty="0"/>
              <a:t>this is characterized by </a:t>
            </a:r>
            <a:r>
              <a:rPr lang="en-US" dirty="0" smtClean="0"/>
              <a:t>low </a:t>
            </a:r>
            <a:r>
              <a:rPr lang="en-US" dirty="0"/>
              <a:t>MAE (Mean Absolute Error) and RMSE (Root Mean Square Error) </a:t>
            </a:r>
            <a:r>
              <a:rPr lang="en-US" dirty="0" smtClean="0"/>
              <a:t>the variables are better explained here for linear model slightly but the </a:t>
            </a:r>
            <a:r>
              <a:rPr lang="en-IN" dirty="0" err="1"/>
              <a:t>e</a:t>
            </a:r>
            <a:r>
              <a:rPr lang="en-IN" dirty="0" err="1" smtClean="0"/>
              <a:t>xplainability</a:t>
            </a:r>
            <a:r>
              <a:rPr lang="en-US" dirty="0" smtClean="0"/>
              <a:t> of variables slightly reduces in non linear models this is conveyed by  </a:t>
            </a:r>
            <a:r>
              <a:rPr lang="en-US" dirty="0"/>
              <a:t>R2 (Coefficient </a:t>
            </a:r>
            <a:r>
              <a:rPr lang="en-US" dirty="0" smtClean="0"/>
              <a:t>of </a:t>
            </a:r>
            <a:r>
              <a:rPr lang="en-US" dirty="0"/>
              <a:t>Determination</a:t>
            </a:r>
            <a:r>
              <a:rPr lang="en-US" dirty="0" smtClean="0"/>
              <a:t>) values.</a:t>
            </a:r>
            <a:endParaRPr lang="en-US" dirty="0"/>
          </a:p>
          <a:p>
            <a:pPr marL="285750" indent="-285750">
              <a:buFont typeface="Arial" panose="020B0604020202020204" pitchFamily="34" charset="0"/>
              <a:buChar char="•"/>
            </a:pPr>
            <a:endParaRPr lang="en-US" dirty="0" smtClean="0"/>
          </a:p>
        </p:txBody>
      </p:sp>
      <p:sp>
        <p:nvSpPr>
          <p:cNvPr id="2" name="Slide Number Placeholder 1">
            <a:extLst>
              <a:ext uri="{FF2B5EF4-FFF2-40B4-BE49-F238E27FC236}">
                <a16:creationId xmlns:a16="http://schemas.microsoft.com/office/drawing/2014/main" xmlns="" id="{98B4D8E8-D0EF-11C8-495B-3876957CDB28}"/>
              </a:ext>
            </a:extLst>
          </p:cNvPr>
          <p:cNvSpPr>
            <a:spLocks noGrp="1"/>
          </p:cNvSpPr>
          <p:nvPr>
            <p:ph type="sldNum" sz="quarter" idx="4"/>
          </p:nvPr>
        </p:nvSpPr>
        <p:spPr/>
        <p:txBody>
          <a:bodyPr/>
          <a:lstStyle/>
          <a:p>
            <a:fld id="{EA87306C-81BA-4795-A5CA-9392456A8C1E}" type="slidenum">
              <a:rPr lang="en-US" smtClean="0"/>
              <a:pPr/>
              <a:t>31</a:t>
            </a:fld>
            <a:endParaRPr lang="en-US" dirty="0"/>
          </a:p>
        </p:txBody>
      </p:sp>
    </p:spTree>
    <p:extLst>
      <p:ext uri="{BB962C8B-B14F-4D97-AF65-F5344CB8AC3E}">
        <p14:creationId xmlns:p14="http://schemas.microsoft.com/office/powerpoint/2010/main" val="37293556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A6EA623-FC3F-8EBD-1C1B-072A21C29610}"/>
              </a:ext>
            </a:extLst>
          </p:cNvPr>
          <p:cNvSpPr>
            <a:spLocks noGrp="1"/>
          </p:cNvSpPr>
          <p:nvPr>
            <p:ph type="title"/>
          </p:nvPr>
        </p:nvSpPr>
        <p:spPr>
          <a:xfrm>
            <a:off x="838200" y="211856"/>
            <a:ext cx="10515600" cy="1229033"/>
          </a:xfrm>
        </p:spPr>
        <p:txBody>
          <a:bodyPr/>
          <a:lstStyle/>
          <a:p>
            <a:r>
              <a:rPr lang="en-US" dirty="0" smtClean="0"/>
              <a:t>conclusion</a:t>
            </a:r>
            <a:endParaRPr lang="en-US" dirty="0"/>
          </a:p>
        </p:txBody>
      </p:sp>
      <p:sp>
        <p:nvSpPr>
          <p:cNvPr id="7" name="Content Placeholder 6">
            <a:extLst>
              <a:ext uri="{FF2B5EF4-FFF2-40B4-BE49-F238E27FC236}">
                <a16:creationId xmlns:a16="http://schemas.microsoft.com/office/drawing/2014/main" xmlns="" id="{84BA4F5C-B74F-2580-2C17-9931DAB91933}"/>
              </a:ext>
            </a:extLst>
          </p:cNvPr>
          <p:cNvSpPr>
            <a:spLocks noGrp="1"/>
          </p:cNvSpPr>
          <p:nvPr>
            <p:ph sz="quarter" idx="10"/>
          </p:nvPr>
        </p:nvSpPr>
        <p:spPr>
          <a:xfrm>
            <a:off x="849775" y="2551816"/>
            <a:ext cx="10504025" cy="3338513"/>
          </a:xfrm>
        </p:spPr>
        <p:txBody>
          <a:bodyPr/>
          <a:lstStyle/>
          <a:p>
            <a:pPr>
              <a:buFont typeface="Arial" panose="020B0604020202020204" pitchFamily="34" charset="0"/>
              <a:buChar char="•"/>
            </a:pPr>
            <a:r>
              <a:rPr lang="en-US" sz="1500" dirty="0" smtClean="0"/>
              <a:t>The random forest and XG boost model performs well irrespective of the outliers present in the data. This explains the tree based models versatility for model building. </a:t>
            </a:r>
          </a:p>
          <a:p>
            <a:pPr>
              <a:buFont typeface="Arial" panose="020B0604020202020204" pitchFamily="34" charset="0"/>
              <a:buChar char="•"/>
            </a:pPr>
            <a:r>
              <a:rPr lang="en-US" sz="1500" dirty="0" smtClean="0"/>
              <a:t>The variables that explain the production of crops are explained with statistical backup. </a:t>
            </a:r>
          </a:p>
          <a:p>
            <a:pPr>
              <a:buFont typeface="Arial" panose="020B0604020202020204" pitchFamily="34" charset="0"/>
              <a:buChar char="•"/>
            </a:pPr>
            <a:r>
              <a:rPr lang="en-US" sz="1500" dirty="0" smtClean="0"/>
              <a:t>Further work can include using PCA (principal component analysis) to reduce the feature size so that the model can become simple. </a:t>
            </a:r>
          </a:p>
          <a:p>
            <a:pPr>
              <a:buFont typeface="Arial" panose="020B0604020202020204" pitchFamily="34" charset="0"/>
              <a:buChar char="•"/>
            </a:pPr>
            <a:r>
              <a:rPr lang="en-US" sz="1500" dirty="0" smtClean="0"/>
              <a:t>Different regression algorithms can be used with </a:t>
            </a:r>
            <a:r>
              <a:rPr lang="en-US" sz="1500" dirty="0" err="1" smtClean="0"/>
              <a:t>hyperparameter</a:t>
            </a:r>
            <a:r>
              <a:rPr lang="en-US" sz="1500" dirty="0" smtClean="0"/>
              <a:t> tuning for better performance. </a:t>
            </a:r>
            <a:endParaRPr lang="en-US" sz="1500" dirty="0"/>
          </a:p>
        </p:txBody>
      </p:sp>
      <p:sp>
        <p:nvSpPr>
          <p:cNvPr id="2" name="Slide Number Placeholder 1">
            <a:extLst>
              <a:ext uri="{FF2B5EF4-FFF2-40B4-BE49-F238E27FC236}">
                <a16:creationId xmlns:a16="http://schemas.microsoft.com/office/drawing/2014/main" xmlns="" id="{5B347400-F1A2-FAFC-8A83-9280B6C44D15}"/>
              </a:ext>
            </a:extLst>
          </p:cNvPr>
          <p:cNvSpPr>
            <a:spLocks noGrp="1"/>
          </p:cNvSpPr>
          <p:nvPr>
            <p:ph type="sldNum" sz="quarter" idx="4"/>
          </p:nvPr>
        </p:nvSpPr>
        <p:spPr/>
        <p:txBody>
          <a:bodyPr/>
          <a:lstStyle/>
          <a:p>
            <a:fld id="{EA87306C-81BA-4795-A5CA-9392456A8C1E}" type="slidenum">
              <a:rPr lang="en-US" smtClean="0"/>
              <a:pPr/>
              <a:t>32</a:t>
            </a:fld>
            <a:endParaRPr lang="en-US" dirty="0"/>
          </a:p>
        </p:txBody>
      </p:sp>
    </p:spTree>
    <p:extLst>
      <p:ext uri="{BB962C8B-B14F-4D97-AF65-F5344CB8AC3E}">
        <p14:creationId xmlns:p14="http://schemas.microsoft.com/office/powerpoint/2010/main" val="41768886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ACBCD3B-EAB4-87E8-85AB-C9DDB7162C68}"/>
              </a:ext>
            </a:extLst>
          </p:cNvPr>
          <p:cNvSpPr>
            <a:spLocks noGrp="1"/>
          </p:cNvSpPr>
          <p:nvPr>
            <p:ph type="title"/>
          </p:nvPr>
        </p:nvSpPr>
        <p:spPr>
          <a:xfrm>
            <a:off x="1130061" y="1541398"/>
            <a:ext cx="4442603" cy="2124827"/>
          </a:xfrm>
        </p:spPr>
        <p:txBody>
          <a:bodyPr/>
          <a:lstStyle/>
          <a:p>
            <a:r>
              <a:rPr lang="en-US" dirty="0"/>
              <a:t>Thank you</a:t>
            </a:r>
          </a:p>
        </p:txBody>
      </p:sp>
      <p:sp>
        <p:nvSpPr>
          <p:cNvPr id="6" name="Text Placeholder 5">
            <a:extLst>
              <a:ext uri="{FF2B5EF4-FFF2-40B4-BE49-F238E27FC236}">
                <a16:creationId xmlns:a16="http://schemas.microsoft.com/office/drawing/2014/main" xmlns="" id="{75335026-4908-B82C-0C3C-4E5E0498CB6A}"/>
              </a:ext>
            </a:extLst>
          </p:cNvPr>
          <p:cNvSpPr>
            <a:spLocks noGrp="1"/>
          </p:cNvSpPr>
          <p:nvPr>
            <p:ph type="body" sz="quarter" idx="19"/>
          </p:nvPr>
        </p:nvSpPr>
        <p:spPr/>
        <p:txBody>
          <a:bodyPr/>
          <a:lstStyle/>
          <a:p>
            <a:r>
              <a:rPr lang="en-US" dirty="0" smtClean="0"/>
              <a:t>Sanjit Cyrus R</a:t>
            </a:r>
            <a:endParaRPr lang="en-US" dirty="0"/>
          </a:p>
          <a:p>
            <a:r>
              <a:rPr lang="en-US" dirty="0" smtClean="0"/>
              <a:t>sanjitcyrus007@gmail.com​</a:t>
            </a:r>
            <a:endParaRPr lang="en-US" dirty="0"/>
          </a:p>
          <a:p>
            <a:r>
              <a:rPr lang="en-US" dirty="0">
                <a:hlinkClick r:id="rId2"/>
              </a:rPr>
              <a:t>https://www.linkedin.com/in/sanjit-cyrus</a:t>
            </a:r>
            <a:r>
              <a:rPr lang="en-US" dirty="0" smtClean="0">
                <a:hlinkClick r:id="rId2"/>
              </a:rPr>
              <a:t>/</a:t>
            </a:r>
            <a:endParaRPr lang="en-US" dirty="0" smtClean="0"/>
          </a:p>
          <a:p>
            <a:endParaRPr lang="en-US" dirty="0"/>
          </a:p>
        </p:txBody>
      </p:sp>
      <p:pic>
        <p:nvPicPr>
          <p:cNvPr id="15" name="Picture Placeholder 14" descr="A close up of a leaf">
            <a:extLst>
              <a:ext uri="{FF2B5EF4-FFF2-40B4-BE49-F238E27FC236}">
                <a16:creationId xmlns:a16="http://schemas.microsoft.com/office/drawing/2014/main" xmlns="" id="{C59CFD32-0A41-78F6-63F2-D8BBA2F23D00}"/>
              </a:ext>
            </a:extLst>
          </p:cNvPr>
          <p:cNvPicPr>
            <a:picLocks noGrp="1" noChangeAspect="1"/>
          </p:cNvPicPr>
          <p:nvPr>
            <p:ph type="pic" sz="quarter" idx="10"/>
          </p:nvPr>
        </p:nvPicPr>
        <p:blipFill>
          <a:blip r:embed="rId3"/>
          <a:srcRect l="55" r="55"/>
          <a:stretch/>
        </p:blipFill>
        <p:spPr>
          <a:xfrm>
            <a:off x="6771736" y="0"/>
            <a:ext cx="5420263" cy="6858000"/>
          </a:xfrm>
        </p:spPr>
      </p:pic>
    </p:spTree>
    <p:extLst>
      <p:ext uri="{BB962C8B-B14F-4D97-AF65-F5344CB8AC3E}">
        <p14:creationId xmlns:p14="http://schemas.microsoft.com/office/powerpoint/2010/main" val="3010151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xmlns="" id="{CDA2767E-38F3-49F7-BE02-EA3E6C7C8096}"/>
              </a:ext>
            </a:extLst>
          </p:cNvPr>
          <p:cNvSpPr>
            <a:spLocks noGrp="1"/>
          </p:cNvSpPr>
          <p:nvPr>
            <p:ph type="title"/>
          </p:nvPr>
        </p:nvSpPr>
        <p:spPr>
          <a:xfrm>
            <a:off x="636608" y="804862"/>
            <a:ext cx="3401992" cy="5121375"/>
          </a:xfrm>
          <a:ln>
            <a:noFill/>
          </a:ln>
        </p:spPr>
        <p:txBody>
          <a:bodyPr/>
          <a:lstStyle/>
          <a:p>
            <a:r>
              <a:rPr lang="en-US" noProof="0" dirty="0" smtClean="0"/>
              <a:t>Introduction</a:t>
            </a:r>
            <a:endParaRPr lang="en-US" dirty="0"/>
          </a:p>
        </p:txBody>
      </p:sp>
      <p:sp>
        <p:nvSpPr>
          <p:cNvPr id="2" name="Slide Number Placeholder 1">
            <a:extLst>
              <a:ext uri="{FF2B5EF4-FFF2-40B4-BE49-F238E27FC236}">
                <a16:creationId xmlns:a16="http://schemas.microsoft.com/office/drawing/2014/main" xmlns="" id="{00490171-2859-5322-0F76-C05597544FBD}"/>
              </a:ext>
            </a:extLst>
          </p:cNvPr>
          <p:cNvSpPr>
            <a:spLocks noGrp="1"/>
          </p:cNvSpPr>
          <p:nvPr>
            <p:ph type="sldNum" sz="quarter" idx="4"/>
          </p:nvPr>
        </p:nvSpPr>
        <p:spPr/>
        <p:txBody>
          <a:bodyPr/>
          <a:lstStyle/>
          <a:p>
            <a:fld id="{EA87306C-81BA-4795-A5CA-9392456A8C1E}" type="slidenum">
              <a:rPr lang="en-US" smtClean="0"/>
              <a:pPr/>
              <a:t>4</a:t>
            </a:fld>
            <a:endParaRPr lang="en-US" dirty="0"/>
          </a:p>
        </p:txBody>
      </p:sp>
      <p:sp>
        <p:nvSpPr>
          <p:cNvPr id="9" name="Rectangle 4"/>
          <p:cNvSpPr>
            <a:spLocks noChangeArrowheads="1"/>
          </p:cNvSpPr>
          <p:nvPr/>
        </p:nvSpPr>
        <p:spPr bwMode="auto">
          <a:xfrm rot="10800000" flipV="1">
            <a:off x="5400674" y="1028343"/>
            <a:ext cx="5815013"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The need to increase agricultural output is more important than ever because of the world's population growth and the threat posed by climate change. The foundation of this effort is crop production, which is essential to global economic stability and food security. Understanding how crucial it is to maximize crop yields, our study sets out to examine, evaluate, and ultimately enhance the complexities of agricultural production.</a:t>
            </a:r>
          </a:p>
          <a:p>
            <a:pPr marR="0" lvl="0" algn="just"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smtClean="0">
                <a:latin typeface="Arial" panose="020B0604020202020204" pitchFamily="34" charset="0"/>
              </a:rPr>
              <a:t>This project focuses on the variables that affect crop production using correlation coefficient and ANOVA analysis, Another focus is also on building a machine learning model that accurately predicts the crop production.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dirty="0">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652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of project</a:t>
            </a:r>
            <a:endParaRPr lang="en-IN" dirty="0"/>
          </a:p>
        </p:txBody>
      </p:sp>
      <p:sp>
        <p:nvSpPr>
          <p:cNvPr id="4" name="Slide Number Placeholder 3"/>
          <p:cNvSpPr>
            <a:spLocks noGrp="1"/>
          </p:cNvSpPr>
          <p:nvPr>
            <p:ph type="sldNum" sz="quarter" idx="4"/>
          </p:nvPr>
        </p:nvSpPr>
        <p:spPr/>
        <p:txBody>
          <a:bodyPr/>
          <a:lstStyle/>
          <a:p>
            <a:fld id="{EA87306C-81BA-4795-A5CA-9392456A8C1E}" type="slidenum">
              <a:rPr lang="en-US" smtClean="0"/>
              <a:pPr/>
              <a:t>5</a:t>
            </a:fld>
            <a:endParaRPr lang="en-US" dirty="0"/>
          </a:p>
        </p:txBody>
      </p:sp>
      <p:graphicFrame>
        <p:nvGraphicFramePr>
          <p:cNvPr id="7" name="Diagram 6"/>
          <p:cNvGraphicFramePr/>
          <p:nvPr>
            <p:extLst>
              <p:ext uri="{D42A27DB-BD31-4B8C-83A1-F6EECF244321}">
                <p14:modId xmlns:p14="http://schemas.microsoft.com/office/powerpoint/2010/main" val="934449582"/>
              </p:ext>
            </p:extLst>
          </p:nvPr>
        </p:nvGraphicFramePr>
        <p:xfrm>
          <a:off x="4900612" y="702831"/>
          <a:ext cx="6916737" cy="5242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546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xmlns="" id="{D353609C-AFD0-2BF5-05CC-2430B957436F}"/>
              </a:ext>
            </a:extLst>
          </p:cNvPr>
          <p:cNvSpPr>
            <a:spLocks noGrp="1"/>
          </p:cNvSpPr>
          <p:nvPr>
            <p:ph type="title"/>
          </p:nvPr>
        </p:nvSpPr>
        <p:spPr>
          <a:xfrm>
            <a:off x="914400" y="766915"/>
            <a:ext cx="2782529" cy="2163098"/>
          </a:xfrm>
        </p:spPr>
        <p:txBody>
          <a:bodyPr/>
          <a:lstStyle/>
          <a:p>
            <a:r>
              <a:rPr lang="en-US" dirty="0" smtClean="0"/>
              <a:t>Important note</a:t>
            </a:r>
            <a:endParaRPr lang="en-US" dirty="0"/>
          </a:p>
        </p:txBody>
      </p:sp>
      <p:sp>
        <p:nvSpPr>
          <p:cNvPr id="7" name="Text Placeholder 6">
            <a:extLst>
              <a:ext uri="{FF2B5EF4-FFF2-40B4-BE49-F238E27FC236}">
                <a16:creationId xmlns:a16="http://schemas.microsoft.com/office/drawing/2014/main" xmlns="" id="{91C52C13-996F-4CF8-BBA5-F6CC233475A7}"/>
              </a:ext>
            </a:extLst>
          </p:cNvPr>
          <p:cNvSpPr>
            <a:spLocks noGrp="1"/>
          </p:cNvSpPr>
          <p:nvPr>
            <p:ph type="body" sz="quarter" idx="12"/>
          </p:nvPr>
        </p:nvSpPr>
        <p:spPr>
          <a:xfrm>
            <a:off x="4864796" y="960385"/>
            <a:ext cx="6341212" cy="1969628"/>
          </a:xfrm>
        </p:spPr>
        <p:txBody>
          <a:bodyPr anchor="ctr"/>
          <a:lstStyle/>
          <a:p>
            <a:r>
              <a:rPr lang="en-US" dirty="0" smtClean="0"/>
              <a:t>For the purpose of this project categorical columns mean the columns in the dataset namely </a:t>
            </a:r>
            <a:r>
              <a:rPr lang="en-US" dirty="0" err="1">
                <a:latin typeface="Arial" panose="020B0604020202020204" pitchFamily="34" charset="0"/>
              </a:rPr>
              <a:t>State_name</a:t>
            </a:r>
            <a:r>
              <a:rPr lang="en-US" dirty="0">
                <a:latin typeface="Arial" panose="020B0604020202020204" pitchFamily="34" charset="0"/>
              </a:rPr>
              <a:t>, </a:t>
            </a:r>
            <a:r>
              <a:rPr lang="en-US" dirty="0" err="1">
                <a:latin typeface="Arial" panose="020B0604020202020204" pitchFamily="34" charset="0"/>
              </a:rPr>
              <a:t>District_name</a:t>
            </a:r>
            <a:r>
              <a:rPr lang="en-US" dirty="0">
                <a:latin typeface="Arial" panose="020B0604020202020204" pitchFamily="34" charset="0"/>
              </a:rPr>
              <a:t>, </a:t>
            </a:r>
            <a:r>
              <a:rPr lang="en-US" dirty="0" err="1">
                <a:latin typeface="Arial" panose="020B0604020202020204" pitchFamily="34" charset="0"/>
              </a:rPr>
              <a:t>Crop_Year</a:t>
            </a:r>
            <a:r>
              <a:rPr lang="en-US" dirty="0">
                <a:latin typeface="Arial" panose="020B0604020202020204" pitchFamily="34" charset="0"/>
              </a:rPr>
              <a:t>, Season, </a:t>
            </a:r>
            <a:r>
              <a:rPr lang="en-US" dirty="0" smtClean="0">
                <a:latin typeface="Arial" panose="020B0604020202020204" pitchFamily="34" charset="0"/>
              </a:rPr>
              <a:t>Crop. </a:t>
            </a:r>
          </a:p>
          <a:p>
            <a:endParaRPr lang="en-US" dirty="0">
              <a:latin typeface="Arial" panose="020B0604020202020204" pitchFamily="34" charset="0"/>
            </a:endParaRPr>
          </a:p>
          <a:p>
            <a:r>
              <a:rPr lang="en-US" dirty="0" smtClean="0">
                <a:latin typeface="Arial" panose="020B0604020202020204" pitchFamily="34" charset="0"/>
              </a:rPr>
              <a:t>Categories mean the individual categories within the categorical columns.</a:t>
            </a:r>
            <a:endParaRPr lang="en-US" dirty="0"/>
          </a:p>
        </p:txBody>
      </p:sp>
      <p:pic>
        <p:nvPicPr>
          <p:cNvPr id="19" name="Picture Placeholder 14" descr="Close up of a plants">
            <a:extLst>
              <a:ext uri="{FF2B5EF4-FFF2-40B4-BE49-F238E27FC236}">
                <a16:creationId xmlns:a16="http://schemas.microsoft.com/office/drawing/2014/main" xmlns="" id="{D6CFF55D-EA3F-6E9D-3301-8FFC1310C3BE}"/>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716594"/>
            <a:ext cx="12192000" cy="3141406"/>
          </a:xfrm>
        </p:spPr>
      </p:pic>
      <p:sp>
        <p:nvSpPr>
          <p:cNvPr id="2" name="Slide Number Placeholder 1">
            <a:extLst>
              <a:ext uri="{FF2B5EF4-FFF2-40B4-BE49-F238E27FC236}">
                <a16:creationId xmlns:a16="http://schemas.microsoft.com/office/drawing/2014/main" xmlns="" id="{06EA18F1-1CB3-04BA-3FB2-530F2637A3F7}"/>
              </a:ext>
            </a:extLst>
          </p:cNvPr>
          <p:cNvSpPr>
            <a:spLocks noGrp="1"/>
          </p:cNvSpPr>
          <p:nvPr>
            <p:ph type="sldNum" sz="quarter" idx="4"/>
          </p:nvPr>
        </p:nvSpPr>
        <p:spPr/>
        <p:txBody>
          <a:bodyPr/>
          <a:lstStyle/>
          <a:p>
            <a:fld id="{EA87306C-81BA-4795-A5CA-9392456A8C1E}" type="slidenum">
              <a:rPr lang="en-US" smtClean="0"/>
              <a:pPr/>
              <a:t>6</a:t>
            </a:fld>
            <a:endParaRPr lang="en-US" dirty="0"/>
          </a:p>
        </p:txBody>
      </p:sp>
    </p:spTree>
    <p:extLst>
      <p:ext uri="{BB962C8B-B14F-4D97-AF65-F5344CB8AC3E}">
        <p14:creationId xmlns:p14="http://schemas.microsoft.com/office/powerpoint/2010/main" val="1070158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xmlns=""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xmlns="" id="{05BF4AF3-2D87-5D1D-245D-49E6F0B09A40}"/>
              </a:ext>
            </a:extLst>
          </p:cNvPr>
          <p:cNvSpPr>
            <a:spLocks noGrp="1"/>
          </p:cNvSpPr>
          <p:nvPr>
            <p:ph type="title"/>
          </p:nvPr>
        </p:nvSpPr>
        <p:spPr>
          <a:xfrm>
            <a:off x="1199909" y="2335192"/>
            <a:ext cx="9792182" cy="2187616"/>
          </a:xfrm>
        </p:spPr>
        <p:txBody>
          <a:bodyPr/>
          <a:lstStyle/>
          <a:p>
            <a:r>
              <a:rPr lang="en-US" dirty="0" smtClean="0"/>
              <a:t>Information about the dataset</a:t>
            </a:r>
            <a:endParaRPr lang="en-US" dirty="0"/>
          </a:p>
        </p:txBody>
      </p:sp>
    </p:spTree>
    <p:extLst>
      <p:ext uri="{BB962C8B-B14F-4D97-AF65-F5344CB8AC3E}">
        <p14:creationId xmlns:p14="http://schemas.microsoft.com/office/powerpoint/2010/main" val="3552631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xmlns="" id="{CDA2767E-38F3-49F7-BE02-EA3E6C7C8096}"/>
              </a:ext>
            </a:extLst>
          </p:cNvPr>
          <p:cNvSpPr>
            <a:spLocks noGrp="1"/>
          </p:cNvSpPr>
          <p:nvPr>
            <p:ph type="title"/>
          </p:nvPr>
        </p:nvSpPr>
        <p:spPr>
          <a:xfrm>
            <a:off x="636608" y="804862"/>
            <a:ext cx="3401992" cy="5121375"/>
          </a:xfrm>
          <a:ln>
            <a:noFill/>
          </a:ln>
        </p:spPr>
        <p:txBody>
          <a:bodyPr/>
          <a:lstStyle/>
          <a:p>
            <a:r>
              <a:rPr lang="en-US" noProof="0" dirty="0" smtClean="0"/>
              <a:t>Information about dataset</a:t>
            </a:r>
            <a:endParaRPr lang="en-US" dirty="0"/>
          </a:p>
        </p:txBody>
      </p:sp>
      <p:sp>
        <p:nvSpPr>
          <p:cNvPr id="2" name="Slide Number Placeholder 1">
            <a:extLst>
              <a:ext uri="{FF2B5EF4-FFF2-40B4-BE49-F238E27FC236}">
                <a16:creationId xmlns:a16="http://schemas.microsoft.com/office/drawing/2014/main" xmlns="" id="{00490171-2859-5322-0F76-C05597544FBD}"/>
              </a:ext>
            </a:extLst>
          </p:cNvPr>
          <p:cNvSpPr>
            <a:spLocks noGrp="1"/>
          </p:cNvSpPr>
          <p:nvPr>
            <p:ph type="sldNum" sz="quarter" idx="4"/>
          </p:nvPr>
        </p:nvSpPr>
        <p:spPr/>
        <p:txBody>
          <a:bodyPr/>
          <a:lstStyle/>
          <a:p>
            <a:fld id="{EA87306C-81BA-4795-A5CA-9392456A8C1E}" type="slidenum">
              <a:rPr lang="en-US" smtClean="0"/>
              <a:pPr/>
              <a:t>8</a:t>
            </a:fld>
            <a:endParaRPr lang="en-US" dirty="0"/>
          </a:p>
        </p:txBody>
      </p:sp>
      <p:sp>
        <p:nvSpPr>
          <p:cNvPr id="9" name="Rectangle 4"/>
          <p:cNvSpPr>
            <a:spLocks noChangeArrowheads="1"/>
          </p:cNvSpPr>
          <p:nvPr/>
        </p:nvSpPr>
        <p:spPr bwMode="auto">
          <a:xfrm rot="10800000" flipV="1">
            <a:off x="5400674" y="1305346"/>
            <a:ext cx="581501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The Dataset for the crop prediction has 2,46,091 rows and 7 columns.</a:t>
            </a:r>
            <a:r>
              <a:rPr kumimoji="0" lang="en-US" sz="1800" b="0" i="0" u="none" strike="noStrike" cap="none" normalizeH="0" dirty="0" smtClean="0">
                <a:ln>
                  <a:noFill/>
                </a:ln>
                <a:solidFill>
                  <a:schemeClr val="tx1"/>
                </a:solidFill>
                <a:effectLst/>
                <a:latin typeface="Arial" panose="020B0604020202020204" pitchFamily="34" charset="0"/>
              </a:rPr>
              <a:t> The columns are named </a:t>
            </a:r>
            <a:r>
              <a:rPr kumimoji="0" lang="en-US" sz="1800" b="0" i="0" u="none" strike="noStrike" cap="none" normalizeH="0" dirty="0" err="1" smtClean="0">
                <a:ln>
                  <a:noFill/>
                </a:ln>
                <a:solidFill>
                  <a:schemeClr val="tx1"/>
                </a:solidFill>
                <a:effectLst/>
                <a:latin typeface="Arial" panose="020B0604020202020204" pitchFamily="34" charset="0"/>
              </a:rPr>
              <a:t>State_name</a:t>
            </a:r>
            <a:r>
              <a:rPr kumimoji="0" lang="en-US" sz="1800" b="0" i="0" u="none" strike="noStrike" cap="none" normalizeH="0" dirty="0" smtClean="0">
                <a:ln>
                  <a:noFill/>
                </a:ln>
                <a:solidFill>
                  <a:schemeClr val="tx1"/>
                </a:solidFill>
                <a:effectLst/>
                <a:latin typeface="Arial" panose="020B0604020202020204" pitchFamily="34" charset="0"/>
              </a:rPr>
              <a:t>, </a:t>
            </a:r>
            <a:r>
              <a:rPr kumimoji="0" lang="en-US" sz="1800" b="0" i="0" u="none" strike="noStrike" cap="none" normalizeH="0" dirty="0" err="1" smtClean="0">
                <a:ln>
                  <a:noFill/>
                </a:ln>
                <a:solidFill>
                  <a:schemeClr val="tx1"/>
                </a:solidFill>
                <a:effectLst/>
                <a:latin typeface="Arial" panose="020B0604020202020204" pitchFamily="34" charset="0"/>
              </a:rPr>
              <a:t>District_name</a:t>
            </a:r>
            <a:r>
              <a:rPr kumimoji="0" lang="en-US" sz="1800" b="0" i="0" u="none" strike="noStrike" cap="none" normalizeH="0" dirty="0" smtClean="0">
                <a:ln>
                  <a:noFill/>
                </a:ln>
                <a:solidFill>
                  <a:schemeClr val="tx1"/>
                </a:solidFill>
                <a:effectLst/>
                <a:latin typeface="Arial" panose="020B0604020202020204" pitchFamily="34" charset="0"/>
              </a:rPr>
              <a:t>, </a:t>
            </a:r>
            <a:r>
              <a:rPr kumimoji="0" lang="en-US" sz="1800" b="0" i="0" u="none" strike="noStrike" cap="none" normalizeH="0" dirty="0" err="1" smtClean="0">
                <a:ln>
                  <a:noFill/>
                </a:ln>
                <a:solidFill>
                  <a:schemeClr val="tx1"/>
                </a:solidFill>
                <a:effectLst/>
                <a:latin typeface="Arial" panose="020B0604020202020204" pitchFamily="34" charset="0"/>
              </a:rPr>
              <a:t>Crop_Year</a:t>
            </a:r>
            <a:r>
              <a:rPr kumimoji="0" lang="en-US" sz="1800" b="0" i="0" u="none" strike="noStrike" cap="none" normalizeH="0" dirty="0" smtClean="0">
                <a:ln>
                  <a:noFill/>
                </a:ln>
                <a:solidFill>
                  <a:schemeClr val="tx1"/>
                </a:solidFill>
                <a:effectLst/>
                <a:latin typeface="Arial" panose="020B0604020202020204" pitchFamily="34" charset="0"/>
              </a:rPr>
              <a:t>, Season, Crop, Area, Production.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baseline="0" dirty="0">
              <a:latin typeface="Arial" panose="020B0604020202020204" pitchFamily="34" charset="0"/>
            </a:endParaRPr>
          </a:p>
          <a:p>
            <a:pPr marL="285750" lvl="0" indent="-285750" algn="just" eaLnBrk="0" fontAlgn="base" hangingPunct="0">
              <a:spcBef>
                <a:spcPct val="0"/>
              </a:spcBef>
              <a:spcAft>
                <a:spcPct val="0"/>
              </a:spcAft>
              <a:buFont typeface="Arial" panose="020B0604020202020204" pitchFamily="34" charset="0"/>
              <a:buChar char="•"/>
            </a:pPr>
            <a:r>
              <a:rPr lang="en-US" dirty="0">
                <a:latin typeface="Arial" panose="020B0604020202020204" pitchFamily="34" charset="0"/>
              </a:rPr>
              <a:t>Here </a:t>
            </a:r>
            <a:r>
              <a:rPr lang="en-US" dirty="0" err="1">
                <a:latin typeface="Arial" panose="020B0604020202020204" pitchFamily="34" charset="0"/>
              </a:rPr>
              <a:t>State_name</a:t>
            </a:r>
            <a:r>
              <a:rPr lang="en-US" dirty="0">
                <a:latin typeface="Arial" panose="020B0604020202020204" pitchFamily="34" charset="0"/>
              </a:rPr>
              <a:t>, </a:t>
            </a:r>
            <a:r>
              <a:rPr lang="en-US" dirty="0" err="1">
                <a:latin typeface="Arial" panose="020B0604020202020204" pitchFamily="34" charset="0"/>
              </a:rPr>
              <a:t>District_name</a:t>
            </a:r>
            <a:r>
              <a:rPr lang="en-US" dirty="0">
                <a:latin typeface="Arial" panose="020B0604020202020204" pitchFamily="34" charset="0"/>
              </a:rPr>
              <a:t>, </a:t>
            </a:r>
            <a:r>
              <a:rPr lang="en-US" dirty="0" err="1">
                <a:latin typeface="Arial" panose="020B0604020202020204" pitchFamily="34" charset="0"/>
              </a:rPr>
              <a:t>Crop_Year</a:t>
            </a:r>
            <a:r>
              <a:rPr lang="en-US" dirty="0">
                <a:latin typeface="Arial" panose="020B0604020202020204" pitchFamily="34" charset="0"/>
              </a:rPr>
              <a:t>, Season, </a:t>
            </a:r>
            <a:r>
              <a:rPr lang="en-US" dirty="0" smtClean="0">
                <a:latin typeface="Arial" panose="020B0604020202020204" pitchFamily="34" charset="0"/>
              </a:rPr>
              <a:t>Crop</a:t>
            </a:r>
            <a:r>
              <a:rPr lang="en-US" dirty="0">
                <a:latin typeface="Arial" panose="020B0604020202020204" pitchFamily="34" charset="0"/>
              </a:rPr>
              <a:t> </a:t>
            </a:r>
            <a:r>
              <a:rPr lang="en-US" dirty="0" smtClean="0">
                <a:latin typeface="Arial" panose="020B0604020202020204" pitchFamily="34" charset="0"/>
              </a:rPr>
              <a:t>are categorical variables while Area and Production are </a:t>
            </a:r>
            <a:r>
              <a:rPr lang="en-US" dirty="0">
                <a:latin typeface="Arial" panose="020B0604020202020204" pitchFamily="34" charset="0"/>
              </a:rPr>
              <a:t>numeric </a:t>
            </a:r>
            <a:r>
              <a:rPr lang="en-US" dirty="0" smtClean="0">
                <a:latin typeface="Arial" panose="020B0604020202020204" pitchFamily="34" charset="0"/>
              </a:rPr>
              <a:t>variables</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smtClean="0">
                <a:latin typeface="Arial" panose="020B0604020202020204" pitchFamily="34" charset="0"/>
              </a:rPr>
              <a:t>While checking for missing values we find that the column production has 3730 missing values. Since the number of missing values is low we have dropped the rows and proceeded with the further analysis</a:t>
            </a:r>
            <a:endParaRPr lang="en-US" dirty="0">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5132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xmlns=""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xmlns="" id="{05BF4AF3-2D87-5D1D-245D-49E6F0B09A40}"/>
              </a:ext>
            </a:extLst>
          </p:cNvPr>
          <p:cNvSpPr>
            <a:spLocks noGrp="1"/>
          </p:cNvSpPr>
          <p:nvPr>
            <p:ph type="title"/>
          </p:nvPr>
        </p:nvSpPr>
        <p:spPr>
          <a:xfrm>
            <a:off x="1199909" y="2335192"/>
            <a:ext cx="9792182" cy="2187616"/>
          </a:xfrm>
        </p:spPr>
        <p:txBody>
          <a:bodyPr/>
          <a:lstStyle/>
          <a:p>
            <a:r>
              <a:rPr lang="en-US" dirty="0" smtClean="0"/>
              <a:t>Exploratory data analysis</a:t>
            </a:r>
            <a:endParaRPr lang="en-US" dirty="0"/>
          </a:p>
        </p:txBody>
      </p:sp>
    </p:spTree>
    <p:extLst>
      <p:ext uri="{BB962C8B-B14F-4D97-AF65-F5344CB8AC3E}">
        <p14:creationId xmlns:p14="http://schemas.microsoft.com/office/powerpoint/2010/main" val="4065286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2D90A8-9F3C-48C5-89D7-0373E99D21E0}">
  <ds:schemaRefs>
    <ds:schemaRef ds:uri="http://schemas.microsoft.com/sharepoint/v3/contenttype/forms"/>
  </ds:schemaRefs>
</ds:datastoreItem>
</file>

<file path=customXml/itemProps2.xml><?xml version="1.0" encoding="utf-8"?>
<ds:datastoreItem xmlns:ds="http://schemas.openxmlformats.org/officeDocument/2006/customXml" ds:itemID="{28BCCC92-D3FE-43DE-941A-6D46ECD2C52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B45F531-F2B2-4A59-9331-A22771BD7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1251</TotalTime>
  <Words>2321</Words>
  <Application>Microsoft Office PowerPoint</Application>
  <PresentationFormat>Widescreen</PresentationFormat>
  <Paragraphs>449</Paragraphs>
  <Slides>33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Courier New</vt:lpstr>
      <vt:lpstr>Segoe UI</vt:lpstr>
      <vt:lpstr>Segoe UI Light</vt:lpstr>
      <vt:lpstr>Segoe UI Semibold</vt:lpstr>
      <vt:lpstr>Tenorite </vt:lpstr>
      <vt:lpstr>Tenorite Bold</vt:lpstr>
      <vt:lpstr>Times New Roman</vt:lpstr>
      <vt:lpstr>Custom</vt:lpstr>
      <vt:lpstr>Crop production analysis</vt:lpstr>
      <vt:lpstr>AGENDA</vt:lpstr>
      <vt:lpstr>Introduction and flow of project</vt:lpstr>
      <vt:lpstr>Introduction</vt:lpstr>
      <vt:lpstr>Flow of project</vt:lpstr>
      <vt:lpstr>Important note</vt:lpstr>
      <vt:lpstr>Information about the dataset</vt:lpstr>
      <vt:lpstr>Information about dataset</vt:lpstr>
      <vt:lpstr>Exploratory data analysis</vt:lpstr>
      <vt:lpstr>Exploratory data analysis (EDA)</vt:lpstr>
      <vt:lpstr>Exploratory data analysis</vt:lpstr>
      <vt:lpstr>Crop production EDA</vt:lpstr>
      <vt:lpstr>Production</vt:lpstr>
      <vt:lpstr>Production when top 2 crops are removed</vt:lpstr>
      <vt:lpstr>Production Area</vt:lpstr>
      <vt:lpstr>Production Area when top crop is removed</vt:lpstr>
      <vt:lpstr>Insights from exploratory data analysis</vt:lpstr>
      <vt:lpstr>Feature engineering</vt:lpstr>
      <vt:lpstr>Feature engineering</vt:lpstr>
      <vt:lpstr>Feature engineering</vt:lpstr>
      <vt:lpstr>Feature engineering</vt:lpstr>
      <vt:lpstr>Feature engineering – anova analysis</vt:lpstr>
      <vt:lpstr>Feature engineering – anova analysis</vt:lpstr>
      <vt:lpstr>Insights from anova analysis</vt:lpstr>
      <vt:lpstr>Insights from anova analysis</vt:lpstr>
      <vt:lpstr>Outlier treatment</vt:lpstr>
      <vt:lpstr>Machine learning model</vt:lpstr>
      <vt:lpstr>Machine learning model</vt:lpstr>
      <vt:lpstr>Machine learning</vt:lpstr>
      <vt:lpstr>PowerPoint Presentation</vt:lpstr>
      <vt:lpstr>Insights from ML model prediction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Roy</dc:creator>
  <cp:lastModifiedBy>Microsoft account</cp:lastModifiedBy>
  <cp:revision>39</cp:revision>
  <dcterms:created xsi:type="dcterms:W3CDTF">2024-04-13T08:25:24Z</dcterms:created>
  <dcterms:modified xsi:type="dcterms:W3CDTF">2024-04-16T08:43:42Z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